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488" r:id="rId3"/>
    <p:sldId id="489" r:id="rId4"/>
    <p:sldId id="435" r:id="rId5"/>
    <p:sldId id="260" r:id="rId6"/>
    <p:sldId id="261" r:id="rId7"/>
    <p:sldId id="262" r:id="rId8"/>
    <p:sldId id="263" r:id="rId9"/>
    <p:sldId id="437" r:id="rId10"/>
    <p:sldId id="436" r:id="rId11"/>
    <p:sldId id="266" r:id="rId12"/>
    <p:sldId id="438" r:id="rId13"/>
    <p:sldId id="439" r:id="rId14"/>
    <p:sldId id="269" r:id="rId15"/>
    <p:sldId id="440" r:id="rId16"/>
    <p:sldId id="490" r:id="rId17"/>
    <p:sldId id="441" r:id="rId18"/>
    <p:sldId id="442" r:id="rId19"/>
    <p:sldId id="443" r:id="rId20"/>
    <p:sldId id="444" r:id="rId21"/>
    <p:sldId id="491" r:id="rId22"/>
    <p:sldId id="427" r:id="rId23"/>
    <p:sldId id="445" r:id="rId24"/>
    <p:sldId id="446" r:id="rId25"/>
    <p:sldId id="448" r:id="rId26"/>
    <p:sldId id="449" r:id="rId27"/>
    <p:sldId id="450" r:id="rId28"/>
    <p:sldId id="495" r:id="rId29"/>
    <p:sldId id="492" r:id="rId30"/>
    <p:sldId id="451" r:id="rId31"/>
    <p:sldId id="453" r:id="rId32"/>
    <p:sldId id="454" r:id="rId33"/>
    <p:sldId id="459" r:id="rId34"/>
    <p:sldId id="465" r:id="rId35"/>
    <p:sldId id="466" r:id="rId36"/>
    <p:sldId id="456" r:id="rId37"/>
    <p:sldId id="470" r:id="rId38"/>
    <p:sldId id="473" r:id="rId39"/>
    <p:sldId id="463" r:id="rId40"/>
    <p:sldId id="464" r:id="rId41"/>
    <p:sldId id="474" r:id="rId42"/>
    <p:sldId id="475" r:id="rId43"/>
    <p:sldId id="476" r:id="rId44"/>
    <p:sldId id="484" r:id="rId45"/>
    <p:sldId id="477" r:id="rId46"/>
    <p:sldId id="479" r:id="rId47"/>
    <p:sldId id="481" r:id="rId48"/>
    <p:sldId id="480" r:id="rId49"/>
    <p:sldId id="485" r:id="rId50"/>
    <p:sldId id="487" r:id="rId51"/>
    <p:sldId id="483" r:id="rId52"/>
    <p:sldId id="486" r:id="rId53"/>
    <p:sldId id="511" r:id="rId54"/>
    <p:sldId id="493" r:id="rId55"/>
    <p:sldId id="496" r:id="rId56"/>
    <p:sldId id="497" r:id="rId57"/>
    <p:sldId id="498" r:id="rId58"/>
    <p:sldId id="499" r:id="rId59"/>
    <p:sldId id="500" r:id="rId60"/>
    <p:sldId id="501" r:id="rId61"/>
    <p:sldId id="502" r:id="rId62"/>
    <p:sldId id="503" r:id="rId63"/>
    <p:sldId id="504" r:id="rId64"/>
    <p:sldId id="505" r:id="rId65"/>
    <p:sldId id="506" r:id="rId66"/>
    <p:sldId id="507" r:id="rId67"/>
    <p:sldId id="508" r:id="rId68"/>
    <p:sldId id="509" r:id="rId69"/>
    <p:sldId id="510" r:id="rId70"/>
    <p:sldId id="512" r:id="rId71"/>
    <p:sldId id="513" r:id="rId72"/>
    <p:sldId id="514" r:id="rId73"/>
    <p:sldId id="515" r:id="rId7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49"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6F82D-9EFE-4C95-8F74-EA1D1560EAE1}" type="datetimeFigureOut">
              <a:rPr lang="fr-FR" smtClean="0"/>
              <a:t>27/11/2022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433D2-C653-459C-938B-6BEAEE0439A6}" type="slidenum">
              <a:rPr lang="fr-FR" smtClean="0"/>
              <a:t>‹N°›</a:t>
            </a:fld>
            <a:endParaRPr lang="fr-FR"/>
          </a:p>
        </p:txBody>
      </p:sp>
    </p:spTree>
    <p:extLst>
      <p:ext uri="{BB962C8B-B14F-4D97-AF65-F5344CB8AC3E}">
        <p14:creationId xmlns:p14="http://schemas.microsoft.com/office/powerpoint/2010/main" val="2748744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M%C3%A9daille_Field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youtube.com/watch?v=5ck_PjZ9B1I"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xperiences.microsoft.fr/business/intelligence-artificielle-ia-business/share-ai-social-tech/"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fr.wikipedia.org/wiki/Satellite_d%27observation_de_la_Terre"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fr.wikipedia.org/wiki/Agence_spatiale_europ%C3%A9enn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e-marketing.fr/Thematique/digital-data-1004/Breves/Communaute-marque-quelles-sont-cles-succes-260902.ht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e-marketing.fr/Thematique/digital-data-1004/Breves/Prevoir-futur-nouvelle-science-marketers-259981.htm"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ladn.eu/entreprises-innovantes/case-study/une-intelligence-artificielle-pour-eduquer-beb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12121"/>
                </a:solidFill>
                <a:effectLst/>
                <a:latin typeface="wf_segoe-ui_normal"/>
              </a:rPr>
              <a:t>L objectif de ce cours est de découvrir concrètement Intelligence Artificielle au travers notamment de cas  d'usage et d'un projet réel. </a:t>
            </a:r>
          </a:p>
          <a:p>
            <a:endParaRPr lang="fr-FR" b="0" i="0" dirty="0">
              <a:solidFill>
                <a:srgbClr val="212121"/>
              </a:solidFill>
              <a:effectLst/>
              <a:latin typeface="wf_segoe-ui_normal"/>
            </a:endParaRPr>
          </a:p>
          <a:p>
            <a:pPr algn="l"/>
            <a:r>
              <a:rPr lang="fr-FR" b="0" i="0" dirty="0">
                <a:solidFill>
                  <a:srgbClr val="212121"/>
                </a:solidFill>
                <a:effectLst/>
                <a:latin typeface="wf_segoe-ui_normal"/>
              </a:rPr>
              <a:t>Nous commencerons par rappeler les principaux concepts de L IA et nous déconstruirons les mythes les plus répandus. Nous analyserons ensuite le code d'un algorithme d IA et poursuivrons en explorant des cas d'usage. Enfin nous aurons une mise en situation sur un projet d'IA visant à réduire le gaspillage dans les cantines scolaires. </a:t>
            </a:r>
          </a:p>
          <a:p>
            <a:br>
              <a:rPr lang="fr-FR" dirty="0"/>
            </a:b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a:t>
            </a:fld>
            <a:endParaRPr lang="fr-FR"/>
          </a:p>
        </p:txBody>
      </p:sp>
    </p:spTree>
    <p:extLst>
      <p:ext uri="{BB962C8B-B14F-4D97-AF65-F5344CB8AC3E}">
        <p14:creationId xmlns:p14="http://schemas.microsoft.com/office/powerpoint/2010/main" val="419944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spcAft>
                <a:spcPts val="600"/>
              </a:spcAft>
              <a:buFont typeface="Arial" panose="020B0604020202020204" pitchFamily="34" charset="0"/>
              <a:buNone/>
            </a:pPr>
            <a:r>
              <a:rPr lang="fr-FR" sz="1200" b="0" dirty="0" err="1">
                <a:solidFill>
                  <a:srgbClr val="000000"/>
                </a:solidFill>
              </a:rPr>
              <a:t>L’ia</a:t>
            </a:r>
            <a:r>
              <a:rPr lang="fr-FR" sz="1200" b="0" dirty="0">
                <a:solidFill>
                  <a:srgbClr val="000000"/>
                </a:solidFill>
              </a:rPr>
              <a:t> est donc un domaine qui n’est pas forcément associé à des robots. Dans ce domaine très vaste, on trouve notamment la science des données qui regroupe toutes les méthodes permettant d’exploiter des données dont une sous catégorie est le machine </a:t>
            </a:r>
            <a:r>
              <a:rPr lang="fr-FR" sz="1200" b="0" dirty="0" err="1">
                <a:solidFill>
                  <a:srgbClr val="000000"/>
                </a:solidFill>
              </a:rPr>
              <a:t>learning</a:t>
            </a:r>
            <a:r>
              <a:rPr lang="fr-FR" sz="1200" b="0" dirty="0">
                <a:solidFill>
                  <a:srgbClr val="000000"/>
                </a:solidFill>
              </a:rPr>
              <a:t> ou apprentissage automatique. Le </a:t>
            </a:r>
            <a:r>
              <a:rPr lang="fr-FR" sz="1200" b="0" dirty="0" err="1">
                <a:solidFill>
                  <a:srgbClr val="000000"/>
                </a:solidFill>
              </a:rPr>
              <a:t>deep</a:t>
            </a:r>
            <a:r>
              <a:rPr lang="fr-FR" sz="1200" b="0" dirty="0">
                <a:solidFill>
                  <a:srgbClr val="000000"/>
                </a:solidFill>
              </a:rPr>
              <a:t> </a:t>
            </a:r>
            <a:r>
              <a:rPr lang="fr-FR" sz="1200" b="0" dirty="0" err="1">
                <a:solidFill>
                  <a:srgbClr val="000000"/>
                </a:solidFill>
              </a:rPr>
              <a:t>learning</a:t>
            </a:r>
            <a:r>
              <a:rPr lang="fr-FR" sz="1200" b="0" dirty="0">
                <a:solidFill>
                  <a:srgbClr val="000000"/>
                </a:solidFill>
              </a:rPr>
              <a:t> est une sous catégorie du machine </a:t>
            </a:r>
            <a:r>
              <a:rPr lang="fr-FR" sz="1200" b="0" dirty="0" err="1">
                <a:solidFill>
                  <a:srgbClr val="000000"/>
                </a:solidFill>
              </a:rPr>
              <a:t>learning</a:t>
            </a:r>
            <a:r>
              <a:rPr lang="fr-FR" sz="1200" b="0" dirty="0">
                <a:solidFill>
                  <a:srgbClr val="000000"/>
                </a:solidFill>
              </a:rPr>
              <a:t> et est utilisé pour résoudre les problèmes complexes avec de gros volumes de données (computer vision par exemple). </a:t>
            </a:r>
          </a:p>
          <a:p>
            <a:pPr marL="0" indent="0" algn="just">
              <a:spcAft>
                <a:spcPts val="600"/>
              </a:spcAft>
              <a:buFont typeface="Arial" panose="020B0604020202020204" pitchFamily="34" charset="0"/>
              <a:buNone/>
            </a:pPr>
            <a:endParaRPr lang="fr-FR" sz="1200" b="0" dirty="0">
              <a:solidFill>
                <a:srgbClr val="000000"/>
              </a:solidFill>
            </a:endParaRPr>
          </a:p>
          <a:p>
            <a:pPr marL="0" indent="0" algn="just">
              <a:spcAft>
                <a:spcPts val="600"/>
              </a:spcAft>
              <a:buFont typeface="Arial" panose="020B0604020202020204" pitchFamily="34" charset="0"/>
              <a:buNone/>
            </a:pPr>
            <a:r>
              <a:rPr lang="fr-FR" sz="1200" b="0" dirty="0">
                <a:solidFill>
                  <a:srgbClr val="000000"/>
                </a:solidFill>
              </a:rPr>
              <a:t>Toutes les IA ne reposent pas sur les données. Certains algorithmes n’ont pas besoin de jeu de données historiques  pour fonctionner (c’est le cas de </a:t>
            </a:r>
            <a:r>
              <a:rPr lang="fr-FR" sz="1200" b="0" dirty="0" err="1">
                <a:solidFill>
                  <a:srgbClr val="000000"/>
                </a:solidFill>
              </a:rPr>
              <a:t>pepper</a:t>
            </a:r>
            <a:r>
              <a:rPr lang="fr-FR" sz="1200" b="0" dirty="0">
                <a:solidFill>
                  <a:srgbClr val="000000"/>
                </a:solidFill>
              </a:rPr>
              <a:t>). Néanmoins, la grande majorité des cas d’usage matures reposent sur le machine </a:t>
            </a:r>
            <a:r>
              <a:rPr lang="fr-FR" sz="1200" b="0" dirty="0" err="1">
                <a:solidFill>
                  <a:srgbClr val="000000"/>
                </a:solidFill>
              </a:rPr>
              <a:t>learning</a:t>
            </a:r>
            <a:r>
              <a:rPr lang="fr-FR" sz="1200" b="0" dirty="0">
                <a:solidFill>
                  <a:srgbClr val="000000"/>
                </a:solidFill>
              </a:rPr>
              <a:t> ou le </a:t>
            </a:r>
            <a:r>
              <a:rPr lang="fr-FR" sz="1200" b="0" dirty="0" err="1">
                <a:solidFill>
                  <a:srgbClr val="000000"/>
                </a:solidFill>
              </a:rPr>
              <a:t>deep</a:t>
            </a:r>
            <a:r>
              <a:rPr lang="fr-FR" sz="1200" b="0" dirty="0">
                <a:solidFill>
                  <a:srgbClr val="000000"/>
                </a:solidFill>
              </a:rPr>
              <a:t> </a:t>
            </a:r>
            <a:r>
              <a:rPr lang="fr-FR" sz="1200" b="0" dirty="0" err="1">
                <a:solidFill>
                  <a:srgbClr val="000000"/>
                </a:solidFill>
              </a:rPr>
              <a:t>learning</a:t>
            </a:r>
            <a:r>
              <a:rPr lang="fr-FR" sz="1200" b="0" dirty="0">
                <a:solidFill>
                  <a:srgbClr val="000000"/>
                </a:solidFill>
              </a:rPr>
              <a:t>. </a:t>
            </a:r>
          </a:p>
          <a:p>
            <a:pPr marL="0" indent="0" algn="just">
              <a:spcAft>
                <a:spcPts val="600"/>
              </a:spcAft>
              <a:buFont typeface="Arial" panose="020B0604020202020204" pitchFamily="34" charset="0"/>
              <a:buNone/>
            </a:pPr>
            <a:endParaRPr lang="fr-FR" sz="1200" b="0" dirty="0">
              <a:solidFill>
                <a:srgbClr val="000000"/>
              </a:solidFill>
            </a:endParaRPr>
          </a:p>
          <a:p>
            <a:pPr marL="0" indent="0" algn="just">
              <a:spcAft>
                <a:spcPts val="600"/>
              </a:spcAft>
              <a:buFont typeface="Arial" panose="020B0604020202020204" pitchFamily="34" charset="0"/>
              <a:buNone/>
            </a:pPr>
            <a:r>
              <a:rPr lang="fr-FR" sz="1200" b="0" dirty="0">
                <a:solidFill>
                  <a:srgbClr val="000000"/>
                </a:solidFill>
              </a:rPr>
              <a:t>L’engouement pour l’IA, et plus particulièrement le machine </a:t>
            </a:r>
            <a:r>
              <a:rPr lang="fr-FR" sz="1200" b="0" dirty="0" err="1">
                <a:solidFill>
                  <a:srgbClr val="000000"/>
                </a:solidFill>
              </a:rPr>
              <a:t>learning</a:t>
            </a:r>
            <a:r>
              <a:rPr lang="fr-FR" sz="1200" b="0" dirty="0">
                <a:solidFill>
                  <a:srgbClr val="000000"/>
                </a:solidFill>
              </a:rPr>
              <a:t>, a explosé avec le Big data. C’est parce que nous avons accès à une manne de données considérable que nous trouvons de plus en plus de cas d’usage d’IA.  </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11</a:t>
            </a:fld>
            <a:endParaRPr lang="fr-FR"/>
          </a:p>
        </p:txBody>
      </p:sp>
    </p:spTree>
    <p:extLst>
      <p:ext uri="{BB962C8B-B14F-4D97-AF65-F5344CB8AC3E}">
        <p14:creationId xmlns:p14="http://schemas.microsoft.com/office/powerpoint/2010/main" val="282620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lnSpc>
                <a:spcPct val="90000"/>
              </a:lnSpc>
              <a:spcBef>
                <a:spcPts val="0"/>
              </a:spcBef>
              <a:spcAft>
                <a:spcPts val="0"/>
              </a:spcAft>
              <a:buClr>
                <a:schemeClr val="dk1"/>
              </a:buClr>
              <a:buSzPts val="882"/>
              <a:buFont typeface="Arial"/>
              <a:buNone/>
            </a:pPr>
            <a:r>
              <a:rPr lang="fr-FR" sz="1200" dirty="0">
                <a:solidFill>
                  <a:schemeClr val="dk1"/>
                </a:solidFill>
                <a:latin typeface="Quattrocento Sans"/>
                <a:ea typeface="Quattrocento Sans"/>
                <a:cs typeface="Quattrocento Sans"/>
                <a:sym typeface="Quattrocento Sans"/>
              </a:rPr>
              <a:t>Si vous souhaitez bien comprendre l'apprentissage automatique, il faut comprendre la notion de modèle. </a:t>
            </a:r>
            <a:endParaRPr lang="fr-FR" dirty="0"/>
          </a:p>
          <a:p>
            <a:pPr marL="0" lvl="0" indent="0" algn="l" rtl="0">
              <a:lnSpc>
                <a:spcPct val="90000"/>
              </a:lnSpc>
              <a:spcBef>
                <a:spcPts val="333"/>
              </a:spcBef>
              <a:spcAft>
                <a:spcPts val="0"/>
              </a:spcAft>
              <a:buClr>
                <a:schemeClr val="dk1"/>
              </a:buClr>
              <a:buSzPts val="882"/>
              <a:buFont typeface="Arial"/>
              <a:buNone/>
            </a:pPr>
            <a:endParaRPr lang="fr-F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333"/>
              </a:spcBef>
              <a:spcAft>
                <a:spcPts val="0"/>
              </a:spcAft>
              <a:buClr>
                <a:schemeClr val="dk1"/>
              </a:buClr>
              <a:buSzPts val="882"/>
              <a:buFont typeface="Arial"/>
              <a:buNone/>
            </a:pPr>
            <a:r>
              <a:rPr lang="fr-FR" sz="1200" dirty="0">
                <a:solidFill>
                  <a:schemeClr val="dk1"/>
                </a:solidFill>
                <a:latin typeface="Quattrocento Sans"/>
                <a:ea typeface="Quattrocento Sans"/>
                <a:cs typeface="Quattrocento Sans"/>
                <a:sym typeface="Quattrocento Sans"/>
              </a:rPr>
              <a:t>Qu’est-ce qu’un modèle ? Un modèle est simplement une fonction mathématique constituée de paramètres qui va permettre de traiter un problème. </a:t>
            </a:r>
          </a:p>
          <a:p>
            <a:pPr marL="0" lvl="0" indent="0" algn="l" rtl="0">
              <a:lnSpc>
                <a:spcPct val="90000"/>
              </a:lnSpc>
              <a:spcBef>
                <a:spcPts val="333"/>
              </a:spcBef>
              <a:spcAft>
                <a:spcPts val="0"/>
              </a:spcAft>
              <a:buClr>
                <a:schemeClr val="dk1"/>
              </a:buClr>
              <a:buSzPts val="882"/>
              <a:buFont typeface="Arial"/>
              <a:buNone/>
            </a:pPr>
            <a:endParaRPr lang="fr-F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333"/>
              </a:spcBef>
              <a:spcAft>
                <a:spcPts val="0"/>
              </a:spcAft>
              <a:buClr>
                <a:schemeClr val="dk1"/>
              </a:buClr>
              <a:buSzPts val="882"/>
              <a:buFont typeface="Arial"/>
              <a:buNone/>
            </a:pPr>
            <a:r>
              <a:rPr lang="fr-FR" sz="1200" dirty="0">
                <a:solidFill>
                  <a:schemeClr val="dk1"/>
                </a:solidFill>
                <a:latin typeface="Quattrocento Sans"/>
                <a:ea typeface="Quattrocento Sans"/>
                <a:cs typeface="Quattrocento Sans"/>
                <a:sym typeface="Quattrocento Sans"/>
              </a:rPr>
              <a:t>Nous tentons d'apprendre les paramètres de cette fonction à partir de toutes les données dont nous disposons, et c'est en cela que consiste l'apprentissage automatique.</a:t>
            </a:r>
            <a:endParaRPr lang="fr-FR" dirty="0"/>
          </a:p>
          <a:p>
            <a:pPr marL="0" lvl="0" indent="0" algn="l" rtl="0">
              <a:lnSpc>
                <a:spcPct val="90000"/>
              </a:lnSpc>
              <a:spcBef>
                <a:spcPts val="333"/>
              </a:spcBef>
              <a:spcAft>
                <a:spcPts val="0"/>
              </a:spcAft>
              <a:buClr>
                <a:schemeClr val="dk1"/>
              </a:buClr>
              <a:buSzPts val="882"/>
              <a:buFont typeface="Arial"/>
              <a:buNone/>
            </a:pPr>
            <a:endParaRPr lang="fr-F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333"/>
              </a:spcBef>
              <a:spcAft>
                <a:spcPts val="0"/>
              </a:spcAft>
              <a:buClr>
                <a:schemeClr val="dk1"/>
              </a:buClr>
              <a:buSzPts val="882"/>
              <a:buFont typeface="Arial"/>
              <a:buNone/>
            </a:pPr>
            <a:r>
              <a:rPr lang="fr-FR" sz="1200" dirty="0">
                <a:solidFill>
                  <a:schemeClr val="dk1"/>
                </a:solidFill>
                <a:latin typeface="Quattrocento Sans"/>
                <a:ea typeface="Quattrocento Sans"/>
                <a:cs typeface="Quattrocento Sans"/>
                <a:sym typeface="Quattrocento Sans"/>
              </a:rPr>
              <a:t>La démarche s'appuie sur différents algorithmes et techniques pour prendre en compte toutes les données et apprendre les paramètres de cette fonction. </a:t>
            </a:r>
            <a:endParaRPr lang="fr-FR" dirty="0"/>
          </a:p>
          <a:p>
            <a:pPr marL="0" lvl="0" indent="0" algn="l" rtl="0">
              <a:lnSpc>
                <a:spcPct val="90000"/>
              </a:lnSpc>
              <a:spcBef>
                <a:spcPts val="333"/>
              </a:spcBef>
              <a:spcAft>
                <a:spcPts val="0"/>
              </a:spcAft>
              <a:buClr>
                <a:schemeClr val="dk1"/>
              </a:buClr>
              <a:buSzPts val="882"/>
              <a:buFont typeface="Arial"/>
              <a:buNone/>
            </a:pPr>
            <a:endParaRPr lang="fr-FR" sz="1200" dirty="0">
              <a:solidFill>
                <a:schemeClr val="dk1"/>
              </a:solidFill>
              <a:latin typeface="Quattrocento Sans"/>
              <a:ea typeface="Quattrocento Sans"/>
              <a:cs typeface="Quattrocento Sans"/>
              <a:sym typeface="Quattrocento Sans"/>
            </a:endParaRPr>
          </a:p>
          <a:p>
            <a:pPr marL="0" lvl="0" indent="0" algn="l" rtl="0">
              <a:lnSpc>
                <a:spcPct val="90000"/>
              </a:lnSpc>
              <a:spcBef>
                <a:spcPts val="333"/>
              </a:spcBef>
              <a:spcAft>
                <a:spcPts val="0"/>
              </a:spcAft>
              <a:buClr>
                <a:schemeClr val="dk1"/>
              </a:buClr>
              <a:buSzPts val="882"/>
              <a:buFont typeface="Arial"/>
              <a:buNone/>
            </a:pPr>
            <a:r>
              <a:rPr lang="fr-FR" sz="1200" dirty="0">
                <a:solidFill>
                  <a:schemeClr val="dk1"/>
                </a:solidFill>
                <a:latin typeface="Quattrocento Sans"/>
                <a:ea typeface="Quattrocento Sans"/>
                <a:cs typeface="Quattrocento Sans"/>
                <a:sym typeface="Quattrocento Sans"/>
              </a:rPr>
              <a:t>Comment faisons-nous cela ? Généralement nous utilisons des langages comme Python ou R</a:t>
            </a:r>
            <a:endParaRPr lang="fr-FR" dirty="0"/>
          </a:p>
          <a:p>
            <a:pPr marL="0" lvl="0" indent="0" algn="l" rtl="0">
              <a:lnSpc>
                <a:spcPct val="90000"/>
              </a:lnSpc>
              <a:spcBef>
                <a:spcPts val="333"/>
              </a:spcBef>
              <a:spcAft>
                <a:spcPts val="0"/>
              </a:spcAft>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12</a:t>
            </a:fld>
            <a:endParaRPr lang="fr-FR"/>
          </a:p>
        </p:txBody>
      </p:sp>
    </p:spTree>
    <p:extLst>
      <p:ext uri="{BB962C8B-B14F-4D97-AF65-F5344CB8AC3E}">
        <p14:creationId xmlns:p14="http://schemas.microsoft.com/office/powerpoint/2010/main" val="88172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voir les fameux réseaux de neurones simplement comme des grosses équations mathématiques entre les entrées x et la sortie y. Chaque trait sur le graphique correspond à un paramètre qu’il faut définir à partir des données à disposition, et ceci pour faire le moins d’erreur possible sur la sortie y. </a:t>
            </a:r>
          </a:p>
          <a:p>
            <a:r>
              <a:rPr lang="fr-FR" dirty="0"/>
              <a:t>Certaines modèles peuvent comporter plus d’1 milliard de paramètres!</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13</a:t>
            </a:fld>
            <a:endParaRPr lang="fr-FR"/>
          </a:p>
        </p:txBody>
      </p:sp>
    </p:spTree>
    <p:extLst>
      <p:ext uri="{BB962C8B-B14F-4D97-AF65-F5344CB8AC3E}">
        <p14:creationId xmlns:p14="http://schemas.microsoft.com/office/powerpoint/2010/main" val="255460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au fond, pourquoi le machine Learning est intéressant ? </a:t>
            </a:r>
          </a:p>
          <a:p>
            <a:endParaRPr lang="fr-FR" dirty="0"/>
          </a:p>
          <a:p>
            <a:r>
              <a:rPr lang="fr-FR" dirty="0"/>
              <a:t>Imaginons qu’on souhaite prédire la consommation d’énergie de la France un jour à l’avance (J+1) pour pouvoir ajuster la capacité de production si besoin. </a:t>
            </a:r>
          </a:p>
          <a:p>
            <a:endParaRPr lang="fr-FR" dirty="0"/>
          </a:p>
          <a:p>
            <a:r>
              <a:rPr lang="fr-FR" dirty="0"/>
              <a:t>Avec un algorithme traditionnel, on cherchera à définir des règles du type : Si la température est inférieure à 0°C, un jour travaillé de semaine pendant les vacances scolaires et qu’il pleut alors la consommation sera de tant. Il est possible d’imaginer que dans une problématique de ce type, définir des règles qui couvriraient tous les cas risque d’être très compliqué. De plus le traitement informatique ne sera certainement pas très robuste et des erreurs seront commises régulièrement. </a:t>
            </a:r>
          </a:p>
          <a:p>
            <a:endParaRPr lang="fr-FR" dirty="0"/>
          </a:p>
          <a:p>
            <a:r>
              <a:rPr lang="fr-FR" dirty="0"/>
              <a:t>Le machine Learning permet de s’affranchir de ce travail d’explicitation des règles. Nous allons chercher à modéliser la consommation à partir de variables explicatives telles que la météo, le calendrier, etc. Les paramètres du modèle seront ajustés à partir des données à disposition pour minimiser l’erreur. </a:t>
            </a:r>
          </a:p>
          <a:p>
            <a:endParaRPr lang="fr-FR" dirty="0"/>
          </a:p>
          <a:p>
            <a:r>
              <a:rPr lang="fr-FR" dirty="0"/>
              <a:t>Cette approche est beaucoup plus efficace pour </a:t>
            </a:r>
            <a:r>
              <a:rPr lang="fr-FR" b="1" dirty="0">
                <a:solidFill>
                  <a:srgbClr val="FF0000"/>
                </a:solidFill>
              </a:rPr>
              <a:t>des problèmes complexes.</a:t>
            </a: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14</a:t>
            </a:fld>
            <a:endParaRPr lang="fr-FR"/>
          </a:p>
        </p:txBody>
      </p:sp>
    </p:spTree>
    <p:extLst>
      <p:ext uri="{BB962C8B-B14F-4D97-AF65-F5344CB8AC3E}">
        <p14:creationId xmlns:p14="http://schemas.microsoft.com/office/powerpoint/2010/main" val="3022000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sz="1200" dirty="0"/>
              <a:t>Le Big Data, correspond à l’ensemble des données massives produites en temps réel. </a:t>
            </a:r>
          </a:p>
          <a:p>
            <a:pPr marL="0" indent="0" algn="just">
              <a:buNone/>
            </a:pPr>
            <a:endParaRPr lang="fr-FR" sz="1200" dirty="0"/>
          </a:p>
          <a:p>
            <a:pPr marL="0" indent="0" algn="just">
              <a:buNone/>
            </a:pPr>
            <a:r>
              <a:rPr lang="fr-FR" sz="1200" dirty="0"/>
              <a:t>la Science des données est une discipline de l’IA qui est utilisée notamment pour mettre en place l’apprentissage automatique : du machine Learning au </a:t>
            </a:r>
            <a:r>
              <a:rPr lang="fr-FR" sz="1200" dirty="0" err="1"/>
              <a:t>Deep</a:t>
            </a:r>
            <a:r>
              <a:rPr lang="fr-FR" sz="1200" dirty="0"/>
              <a:t> Learning. </a:t>
            </a:r>
          </a:p>
          <a:p>
            <a:pPr marL="0" indent="0" algn="just">
              <a:buNone/>
            </a:pPr>
            <a:endParaRPr lang="fr-FR" sz="1200" dirty="0"/>
          </a:p>
          <a:p>
            <a:pPr marL="0" indent="0" algn="just">
              <a:buNone/>
            </a:pPr>
            <a:r>
              <a:rPr lang="fr-FR" sz="1200" dirty="0"/>
              <a:t>L’intelligence artificielle et la robotique sont deux sciences différentes qui peuvent être parfois être réunies dans 1 même projet.  </a:t>
            </a:r>
          </a:p>
          <a:p>
            <a:pPr marL="0" indent="0" algn="just">
              <a:buNone/>
            </a:pPr>
            <a:endParaRPr lang="fr-FR" sz="1200" dirty="0"/>
          </a:p>
          <a:p>
            <a:pPr marL="0" indent="0" algn="just">
              <a:buNone/>
            </a:pPr>
            <a:r>
              <a:rPr lang="fr-FR" sz="1200" dirty="0"/>
              <a:t>Retenons la définition de Cédric </a:t>
            </a:r>
            <a:r>
              <a:rPr lang="fr-FR" sz="1200" dirty="0" err="1"/>
              <a:t>Villanie</a:t>
            </a:r>
            <a:r>
              <a:rPr lang="fr-FR" sz="1200" dirty="0"/>
              <a:t> "toute technologie informatique algorithmique qui permet de résoudre des problèmes complexes qu'on aurait cru réservés à l'intelligence humaine" </a:t>
            </a:r>
          </a:p>
          <a:p>
            <a:pPr marL="0" indent="0" algn="just">
              <a:buNone/>
            </a:pPr>
            <a:endParaRPr lang="fr-FR" sz="1200" dirty="0"/>
          </a:p>
          <a:p>
            <a:pPr marL="0" indent="0">
              <a:spcAft>
                <a:spcPts val="600"/>
              </a:spcAft>
              <a:buNone/>
            </a:pPr>
            <a:r>
              <a:rPr lang="fr-FR" sz="1200" dirty="0">
                <a:sym typeface="Ubuntu"/>
              </a:rPr>
              <a:t>Nous utilisons des IA tous les jours : au travers de notre smartphone, de nos applications, de nos achats, dans la rédaction de nos messages, etc.</a:t>
            </a:r>
          </a:p>
          <a:p>
            <a:pPr marL="0" indent="0">
              <a:spcAft>
                <a:spcPts val="600"/>
              </a:spcAft>
              <a:buNone/>
            </a:pPr>
            <a:endParaRPr lang="fr-FR" sz="1200" dirty="0">
              <a:sym typeface="Ubuntu"/>
            </a:endParaRPr>
          </a:p>
          <a:p>
            <a:pPr marL="0" indent="0">
              <a:spcAft>
                <a:spcPts val="600"/>
              </a:spcAft>
              <a:buNone/>
            </a:pPr>
            <a:r>
              <a:rPr lang="fr-FR" sz="1200" dirty="0">
                <a:sym typeface="Ubuntu"/>
              </a:rPr>
              <a:t>Ce n’est probablement que le début. A l’image d’internet ces dernières 20 années qui a envahi nos usages,  l’IA va se généraliser dans notre environnement et révolutionner ou créer nos usages : voiture autonome, domotique commandée par la voix, </a:t>
            </a:r>
            <a:r>
              <a:rPr lang="fr-FR" sz="1200" dirty="0" err="1">
                <a:sym typeface="Ubuntu"/>
              </a:rPr>
              <a:t>chatbot</a:t>
            </a:r>
            <a:r>
              <a:rPr lang="fr-FR" sz="1200" dirty="0">
                <a:sym typeface="Ubuntu"/>
              </a:rPr>
              <a:t>…</a:t>
            </a:r>
          </a:p>
          <a:p>
            <a:pPr marL="0" indent="0">
              <a:spcAft>
                <a:spcPts val="600"/>
              </a:spcAft>
              <a:buNone/>
            </a:pPr>
            <a:endParaRPr lang="fr-FR" sz="1200" dirty="0">
              <a:sym typeface="Ubuntu"/>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fr-FR" sz="1200" dirty="0">
                <a:sym typeface="Ubuntu"/>
              </a:rPr>
              <a:t>Tout le monde est et sera impacté par l’IA. Il est donc crucial de s’informer, de s’acculturer et de se former.</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15</a:t>
            </a:fld>
            <a:endParaRPr lang="fr-FR"/>
          </a:p>
        </p:txBody>
      </p:sp>
    </p:spTree>
    <p:extLst>
      <p:ext uri="{BB962C8B-B14F-4D97-AF65-F5344CB8AC3E}">
        <p14:creationId xmlns:p14="http://schemas.microsoft.com/office/powerpoint/2010/main" val="3899838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dirty="0"/>
            </a:br>
            <a:r>
              <a:rPr lang="fr-FR" dirty="0"/>
              <a:t>Prenons le temps de déconstruire quelques mythes.</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16</a:t>
            </a:fld>
            <a:endParaRPr lang="fr-FR"/>
          </a:p>
        </p:txBody>
      </p:sp>
    </p:spTree>
    <p:extLst>
      <p:ext uri="{BB962C8B-B14F-4D97-AF65-F5344CB8AC3E}">
        <p14:creationId xmlns:p14="http://schemas.microsoft.com/office/powerpoint/2010/main" val="323590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b="0" dirty="0">
                <a:solidFill>
                  <a:schemeClr val="tx1"/>
                </a:solidFill>
                <a:latin typeface="+mj-lt"/>
              </a:rPr>
              <a:t>Certaines intelligences artificielles sont stupéfiantes. </a:t>
            </a:r>
            <a:r>
              <a:rPr lang="fr-FR" sz="1200" b="0" dirty="0">
                <a:solidFill>
                  <a:schemeClr val="accent1"/>
                </a:solidFill>
                <a:latin typeface="+mj-lt"/>
              </a:rPr>
              <a:t> Elles ont rapidement dépassées les meilleurs champions d’échecs et du jeu de go. Les maitres de ces jeux s’appuient d’ailleurs sur des IA pour mettre au point de nouvelles théories de jeu. Google, Open AI ou encore </a:t>
            </a:r>
            <a:r>
              <a:rPr lang="fr-FR" sz="1200" b="0" dirty="0" err="1">
                <a:solidFill>
                  <a:schemeClr val="accent1"/>
                </a:solidFill>
                <a:latin typeface="+mj-lt"/>
              </a:rPr>
              <a:t>Hugging</a:t>
            </a:r>
            <a:r>
              <a:rPr lang="fr-FR" sz="1200" b="0" dirty="0">
                <a:solidFill>
                  <a:schemeClr val="accent1"/>
                </a:solidFill>
                <a:latin typeface="+mj-lt"/>
              </a:rPr>
              <a:t> face mettent au point des modèles à plusieurs milliards de paramètres qui sont incroyablement performants pour traduire et générer du texte. </a:t>
            </a:r>
          </a:p>
          <a:p>
            <a:pPr algn="just"/>
            <a:endParaRPr lang="fr-FR" sz="1200" b="0" dirty="0">
              <a:solidFill>
                <a:schemeClr val="accent1"/>
              </a:solidFill>
              <a:latin typeface="+mj-lt"/>
            </a:endParaRPr>
          </a:p>
          <a:p>
            <a:pPr algn="just"/>
            <a:r>
              <a:rPr lang="fr-FR" sz="1200" b="0" dirty="0">
                <a:solidFill>
                  <a:schemeClr val="accent1"/>
                </a:solidFill>
                <a:latin typeface="+mj-lt"/>
              </a:rPr>
              <a:t>Il faut cependant avoir à l’esprit que de telles prouesses sont rendues possibles par les capacités de calcul faramineuses des ordinateurs et le fait que, contrairement à un humain qui réalise des milliers d’activités différentes chaque jour, une IA est mono tâche : jouer aux échecs ou traduire du texte ou classer des images. C’est cette hyperspécialisation combinée aux grandes capacités de calcul qui permettent à des IA d’être plus performante que l’homme sur une tâche donnée. Dans une partie d’échec, l’ordinateur sera capable de simuler des millions de scénarios pour chaque coup pour faire ses choix et ce n’est pas étonnant au final </a:t>
            </a:r>
          </a:p>
          <a:p>
            <a:pPr algn="just"/>
            <a:endParaRPr lang="fr-FR" sz="1200" b="0" dirty="0">
              <a:solidFill>
                <a:schemeClr val="accent1"/>
              </a:solidFill>
              <a:latin typeface="+mj-lt"/>
            </a:endParaRPr>
          </a:p>
          <a:p>
            <a:pPr algn="just"/>
            <a:endParaRPr lang="fr-FR" sz="1200" b="0" dirty="0">
              <a:solidFill>
                <a:schemeClr val="accent1"/>
              </a:solidFill>
              <a:latin typeface="+mj-lt"/>
            </a:endParaRPr>
          </a:p>
          <a:p>
            <a:pPr algn="just"/>
            <a:r>
              <a:rPr lang="fr-FR" sz="1200" b="0" dirty="0">
                <a:solidFill>
                  <a:schemeClr val="accent1"/>
                </a:solidFill>
                <a:latin typeface="+mj-lt"/>
              </a:rPr>
              <a:t>Certes, il existe des travaux qui cherche à mettre au point des IA plus généralistes. Néanmoins, parvenir a mettre au point une IA dont « l’intelligence » serait comparable à l’intelligence humaine reste très utopique. Cela implique des ressources financières faramineuses et des temps de développement probablement trop longs. De plus, ce n’est pas vraiment possible compte tenu des enjeux environnementaux. Comme l’illustre cet article, le fait d’entrainer une IA classique pollue plus que 5 voitures : </a:t>
            </a:r>
            <a:r>
              <a:rPr lang="fr-FR" sz="1200" b="1" dirty="0">
                <a:solidFill>
                  <a:schemeClr val="accent1"/>
                </a:solidFill>
                <a:latin typeface="+mj-lt"/>
              </a:rPr>
              <a:t>Montrer le graphe de cet article : https://www.ladn.eu/tech-a-suivre/ia-machine-learning-iot/etude-developper-intelligence-artificielle-pollue-5-voitures/</a:t>
            </a:r>
          </a:p>
          <a:p>
            <a:pPr algn="just"/>
            <a:endParaRPr lang="fr-FR" sz="1200" b="0" dirty="0">
              <a:solidFill>
                <a:schemeClr val="accent1"/>
              </a:solidFill>
              <a:latin typeface="+mj-lt"/>
            </a:endParaRPr>
          </a:p>
          <a:p>
            <a:pPr algn="just"/>
            <a:r>
              <a:rPr lang="fr-FR" sz="1200" b="0" dirty="0">
                <a:solidFill>
                  <a:schemeClr val="tx1"/>
                </a:solidFill>
                <a:latin typeface="+mj-lt"/>
              </a:rPr>
              <a:t>D’après Yann Le </a:t>
            </a:r>
            <a:r>
              <a:rPr lang="fr-FR" sz="1200" b="0" dirty="0" err="1">
                <a:solidFill>
                  <a:schemeClr val="tx1"/>
                </a:solidFill>
                <a:latin typeface="+mj-lt"/>
              </a:rPr>
              <a:t>Cun</a:t>
            </a:r>
            <a:r>
              <a:rPr lang="fr-FR" sz="1200" b="0" dirty="0">
                <a:solidFill>
                  <a:schemeClr val="tx1"/>
                </a:solidFill>
                <a:latin typeface="+mj-lt"/>
              </a:rPr>
              <a:t>, chercheur reconnu :</a:t>
            </a:r>
          </a:p>
          <a:p>
            <a:pPr marL="457189" indent="-457189" algn="just">
              <a:buFont typeface="Arial" panose="020B0604020202020204" pitchFamily="34" charset="0"/>
              <a:buChar char="•"/>
            </a:pPr>
            <a:endParaRPr lang="fr-FR" sz="1200" b="0" dirty="0">
              <a:solidFill>
                <a:schemeClr val="tx1"/>
              </a:solidFill>
              <a:latin typeface="+mj-lt"/>
            </a:endParaRPr>
          </a:p>
          <a:p>
            <a:pPr algn="just"/>
            <a:r>
              <a:rPr lang="fr-FR" sz="1200" dirty="0">
                <a:solidFill>
                  <a:schemeClr val="accent1"/>
                </a:solidFill>
                <a:latin typeface="+mj-lt"/>
              </a:rPr>
              <a:t>"Les intelligences artificielles les plus abouties ont moins de sens commun qu'un rat !".</a:t>
            </a:r>
          </a:p>
          <a:p>
            <a:pPr algn="just"/>
            <a:endParaRPr lang="fr-FR" sz="1200" b="0" dirty="0">
              <a:solidFill>
                <a:schemeClr val="accent1"/>
              </a:solidFill>
              <a:latin typeface="+mj-lt"/>
            </a:endParaRPr>
          </a:p>
          <a:p>
            <a:pPr algn="just"/>
            <a:r>
              <a:rPr lang="fr-FR" sz="1200" b="0" dirty="0">
                <a:solidFill>
                  <a:schemeClr val="tx1"/>
                </a:solidFill>
                <a:latin typeface="+mj-lt"/>
              </a:rPr>
              <a:t>Les intelligences artificielles d'aujourd'hui ne sont donc pas si intelligentes que ça. Elles sont surtout </a:t>
            </a:r>
            <a:r>
              <a:rPr lang="fr-FR" sz="1200" dirty="0">
                <a:solidFill>
                  <a:schemeClr val="accent1"/>
                </a:solidFill>
                <a:latin typeface="+mj-lt"/>
              </a:rPr>
              <a:t>très spécialisées</a:t>
            </a:r>
            <a:r>
              <a:rPr lang="fr-FR" sz="1200" b="0" dirty="0">
                <a:solidFill>
                  <a:schemeClr val="tx1"/>
                </a:solidFill>
                <a:latin typeface="+mj-lt"/>
              </a:rPr>
              <a:t>, et ainsi performantes sur certaines tâches très précises. </a:t>
            </a:r>
            <a:endParaRPr lang="fr-FR" sz="1200" dirty="0">
              <a:solidFill>
                <a:schemeClr val="accent1"/>
              </a:solidFill>
              <a:latin typeface="+mj-lt"/>
            </a:endParaRPr>
          </a:p>
          <a:p>
            <a:pPr algn="just"/>
            <a:r>
              <a:rPr lang="fr-FR" sz="1200" dirty="0">
                <a:solidFill>
                  <a:schemeClr val="accent1"/>
                </a:solidFill>
                <a:latin typeface="+mj-lt"/>
              </a:rPr>
              <a:t>Après tout, il faut des centaines de milliers d’images d’animaux à une IA pour apprendre à les reconnaitre. Il suffit d’une visite au zoo à un enfant de 3 ans pour y arriver. </a:t>
            </a:r>
            <a:r>
              <a:rPr lang="fr-FR" sz="1200" b="1" dirty="0">
                <a:solidFill>
                  <a:schemeClr val="accent1"/>
                </a:solidFill>
                <a:latin typeface="+mj-lt"/>
              </a:rPr>
              <a:t>(est-ce une citation ? De moi)</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17</a:t>
            </a:fld>
            <a:endParaRPr lang="fr-FR"/>
          </a:p>
        </p:txBody>
      </p:sp>
    </p:spTree>
    <p:extLst>
      <p:ext uri="{BB962C8B-B14F-4D97-AF65-F5344CB8AC3E}">
        <p14:creationId xmlns:p14="http://schemas.microsoft.com/office/powerpoint/2010/main" val="423048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endParaRPr lang="fr-FR" sz="1200" b="0" dirty="0">
              <a:solidFill>
                <a:schemeClr val="tx1"/>
              </a:solidFill>
              <a:latin typeface="+mj-lt"/>
            </a:endParaRPr>
          </a:p>
          <a:p>
            <a:pPr algn="just"/>
            <a:r>
              <a:rPr lang="fr-FR" sz="1200" b="0" dirty="0">
                <a:solidFill>
                  <a:schemeClr val="tx1"/>
                </a:solidFill>
                <a:latin typeface="+mj-lt"/>
              </a:rPr>
              <a:t>Les termes intelligence et artificielle sont au final très mal choisis. Comme on vient de le voir, on ne peut pas considérer qu’un algorithme, aussi « sioux » soit-il, qu’il est intelligent. Il n’est pas non plus artificiel, car c’est l’homme qui l’entraîne, l’interprète et exploite ces résultats. </a:t>
            </a:r>
          </a:p>
          <a:p>
            <a:pPr algn="just"/>
            <a:endParaRPr lang="fr-FR" sz="1200" b="0" dirty="0">
              <a:solidFill>
                <a:schemeClr val="tx1"/>
              </a:solidFill>
              <a:latin typeface="+mj-lt"/>
            </a:endParaRPr>
          </a:p>
          <a:p>
            <a:pPr algn="just">
              <a:lnSpc>
                <a:spcPct val="107000"/>
              </a:lnSpc>
              <a:spcAft>
                <a:spcPts val="800"/>
              </a:spcAft>
            </a:pPr>
            <a:r>
              <a:rPr lang="fr-FR" sz="1200" b="0" dirty="0">
                <a:solidFill>
                  <a:schemeClr val="tx1"/>
                </a:solidFill>
                <a:latin typeface="+mj-lt"/>
              </a:rPr>
              <a:t>Dans cette révolution en cours, l’anthropomorphisme est souvent utilisé pour illustrer les promesses de l’IA et parfois ce ne sont que des fantasmes. </a:t>
            </a:r>
            <a:r>
              <a:rPr lang="fr-FR" sz="1800" dirty="0">
                <a:effectLst/>
                <a:latin typeface="Calibri" panose="020F0502020204030204" pitchFamily="34" charset="0"/>
                <a:ea typeface="Calibri" panose="020F0502020204030204" pitchFamily="34" charset="0"/>
                <a:cs typeface="Times New Roman" panose="02020603050405020304" pitchFamily="18" charset="0"/>
              </a:rPr>
              <a:t>La science-fiction a poussé l’imaginaire collectif à associer l’intelligence artificielle à des robots humanoïdes effrayants capables de remplacer l’homme. C’est donc naturel que l’IA génère des craintes elles sont d’ailleurs entretenues par les médias qui surfent sur le phénomène.</a:t>
            </a:r>
          </a:p>
          <a:p>
            <a:pPr algn="just">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Néanmoins, lorsqu’on s’intéresse au fonctionnement des algorithmes de l’IA, on réalise rapidement que la réalité est très éloignée de cette représentation anthropomorphique angoissante.</a:t>
            </a:r>
          </a:p>
          <a:p>
            <a:pPr algn="just">
              <a:lnSpc>
                <a:spcPct val="107000"/>
              </a:lnSpc>
              <a:spcAft>
                <a:spcPts val="800"/>
              </a:spcAft>
            </a:pPr>
            <a:endParaRPr lang="fr-FR" sz="1800" b="0" dirty="0">
              <a:solidFill>
                <a:schemeClr val="tx1"/>
              </a:solidFill>
              <a:effectLst/>
              <a:latin typeface="Calibri" panose="020F0502020204030204" pitchFamily="34" charset="0"/>
              <a:cs typeface="Times New Roman" panose="02020603050405020304" pitchFamily="18" charset="0"/>
            </a:endParaRPr>
          </a:p>
          <a:p>
            <a:pPr algn="just">
              <a:lnSpc>
                <a:spcPct val="107000"/>
              </a:lnSpc>
              <a:spcAft>
                <a:spcPts val="800"/>
              </a:spcAft>
            </a:pPr>
            <a:r>
              <a:rPr lang="fr-FR" sz="1200" b="0" dirty="0">
                <a:solidFill>
                  <a:schemeClr val="tx1"/>
                </a:solidFill>
                <a:latin typeface="+mj-lt"/>
              </a:rPr>
              <a:t>Les réseaux de neurones sont un autre exemple de concept anthropomorphique qui participe à créer l’idée reçue que l’IA imite le cerveau humain. </a:t>
            </a:r>
          </a:p>
          <a:p>
            <a:pPr algn="just">
              <a:lnSpc>
                <a:spcPct val="107000"/>
              </a:lnSpc>
              <a:spcAft>
                <a:spcPts val="800"/>
              </a:spcAft>
            </a:pPr>
            <a:r>
              <a:rPr lang="fr-FR" sz="1200" b="0" dirty="0">
                <a:solidFill>
                  <a:schemeClr val="tx1"/>
                </a:solidFill>
                <a:latin typeface="+mj-lt"/>
              </a:rPr>
              <a:t>Il est vrai qu’au départ, le fonctionnement du cerveau humain a vaguement inspiré les chercheurs dans la conceptualisation des ces réseaux. Il n’en reste pas moins vrai, que cela ne fonctionna absolument pas comme notre cerveau. Son fonctionnement nous échappe encore en grande partie malgré le développement des neurosciences. </a:t>
            </a:r>
          </a:p>
          <a:p>
            <a:pPr algn="just">
              <a:lnSpc>
                <a:spcPct val="107000"/>
              </a:lnSpc>
              <a:spcAft>
                <a:spcPts val="800"/>
              </a:spcAft>
            </a:pPr>
            <a:endParaRPr lang="fr-FR" sz="1200" b="0" dirty="0">
              <a:solidFill>
                <a:schemeClr val="tx1"/>
              </a:solidFill>
              <a:latin typeface="+mj-lt"/>
            </a:endParaRPr>
          </a:p>
          <a:p>
            <a:pPr algn="just">
              <a:lnSpc>
                <a:spcPct val="107000"/>
              </a:lnSpc>
              <a:spcAft>
                <a:spcPts val="800"/>
              </a:spcAft>
            </a:pPr>
            <a:r>
              <a:rPr lang="fr-FR" sz="1200" b="0" dirty="0">
                <a:solidFill>
                  <a:schemeClr val="tx1"/>
                </a:solidFill>
                <a:latin typeface="+mj-lt"/>
              </a:rPr>
              <a:t>Comme on le verra plus tard, les réseaux de neurones artificielles ne sont au final que des grosses équations mathématiques dont il faut définir les paramètres à partir des données disponibles.</a:t>
            </a:r>
          </a:p>
          <a:p>
            <a:pPr algn="just">
              <a:lnSpc>
                <a:spcPct val="107000"/>
              </a:lnSpc>
              <a:spcAft>
                <a:spcPts val="800"/>
              </a:spcAft>
            </a:pPr>
            <a:endParaRPr lang="fr-FR" sz="1200" b="0" dirty="0">
              <a:solidFill>
                <a:schemeClr val="tx1"/>
              </a:solidFill>
              <a:latin typeface="+mj-lt"/>
            </a:endParaRPr>
          </a:p>
          <a:p>
            <a:pPr algn="just">
              <a:lnSpc>
                <a:spcPct val="107000"/>
              </a:lnSpc>
              <a:spcAft>
                <a:spcPts val="800"/>
              </a:spcAft>
            </a:pPr>
            <a:r>
              <a:rPr lang="fr-FR" sz="1200" b="0" dirty="0">
                <a:solidFill>
                  <a:schemeClr val="tx1"/>
                </a:solidFill>
                <a:latin typeface="+mj-lt"/>
              </a:rPr>
              <a:t>Les IA ont probablement des capacités de calcul et de mémoire qui dépassent celles de notre cerveau pour des tâches répétitives, mais elles auront beaucoup de mal à investir certains domaines propres à l’homme : l’imagination, la création, l’éthique, l’humour, l’ironie. </a:t>
            </a:r>
          </a:p>
          <a:p>
            <a:pPr algn="just">
              <a:lnSpc>
                <a:spcPct val="107000"/>
              </a:lnSpc>
              <a:spcAft>
                <a:spcPts val="800"/>
              </a:spcAft>
            </a:pPr>
            <a:endParaRPr lang="fr-FR" sz="1200" b="0" dirty="0">
              <a:solidFill>
                <a:schemeClr val="tx1"/>
              </a:solidFill>
              <a:latin typeface="+mj-lt"/>
            </a:endParaRPr>
          </a:p>
          <a:p>
            <a:pPr algn="just">
              <a:lnSpc>
                <a:spcPct val="107000"/>
              </a:lnSpc>
              <a:spcAft>
                <a:spcPts val="800"/>
              </a:spcAft>
            </a:pPr>
            <a:r>
              <a:rPr lang="fr-FR" sz="1200" b="0" dirty="0">
                <a:solidFill>
                  <a:schemeClr val="tx1"/>
                </a:solidFill>
                <a:latin typeface="+mj-lt"/>
              </a:rPr>
              <a:t>Il sera par exemple difficile pour un algorithme de comprendre le sens de cette phrase : « blanche et rose ont des violettes ». En effet selon le contexte, rose peut faire référence à une fleur, une personne ou encore une couleur.</a:t>
            </a:r>
          </a:p>
          <a:p>
            <a:pPr algn="just"/>
            <a:endParaRPr lang="fr-FR" sz="1200" b="0" dirty="0">
              <a:solidFill>
                <a:schemeClr val="tx1"/>
              </a:solidFill>
              <a:latin typeface="+mj-lt"/>
            </a:endParaRPr>
          </a:p>
          <a:p>
            <a:pPr algn="just"/>
            <a:endParaRPr lang="fr-FR" sz="1200" b="0" dirty="0">
              <a:solidFill>
                <a:schemeClr val="tx1"/>
              </a:solidFill>
              <a:latin typeface="+mj-lt"/>
            </a:endParaRPr>
          </a:p>
          <a:p>
            <a:pPr algn="just"/>
            <a:endParaRPr lang="fr-FR" sz="1200" b="0" dirty="0">
              <a:solidFill>
                <a:schemeClr val="tx1"/>
              </a:solidFill>
              <a:latin typeface="+mj-lt"/>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18</a:t>
            </a:fld>
            <a:endParaRPr lang="fr-FR"/>
          </a:p>
        </p:txBody>
      </p:sp>
    </p:spTree>
    <p:extLst>
      <p:ext uri="{BB962C8B-B14F-4D97-AF65-F5344CB8AC3E}">
        <p14:creationId xmlns:p14="http://schemas.microsoft.com/office/powerpoint/2010/main" val="149776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spcAft>
                <a:spcPts val="800"/>
              </a:spcAft>
            </a:pPr>
            <a:r>
              <a:rPr lang="fr-FR" sz="1200" b="0" dirty="0">
                <a:solidFill>
                  <a:schemeClr val="tx1"/>
                </a:solidFill>
                <a:latin typeface="+mn-lt"/>
                <a:ea typeface="+mn-ea"/>
                <a:cs typeface="+mn-cs"/>
              </a:rPr>
              <a:t>Les algorithmes d’IA restent des instructions programmées. Ces instructions peuvent être très astucieuses pour traiter des problèmes complexes spécifiques, mais en aucun cas elles sont capables d’avoir des émotions.  Les émotions artificielles n’existent pas, au mieux on peut simuler des émotions. </a:t>
            </a:r>
          </a:p>
          <a:p>
            <a:pPr algn="just">
              <a:spcAft>
                <a:spcPts val="800"/>
              </a:spcAft>
            </a:pPr>
            <a:endParaRPr lang="fr-FR" sz="1200" b="0" dirty="0">
              <a:solidFill>
                <a:schemeClr val="tx1"/>
              </a:solidFill>
              <a:latin typeface="+mn-lt"/>
              <a:ea typeface="+mn-ea"/>
              <a:cs typeface="+mn-cs"/>
            </a:endParaRPr>
          </a:p>
          <a:p>
            <a:pPr algn="just">
              <a:spcAft>
                <a:spcPts val="800"/>
              </a:spcAft>
            </a:pPr>
            <a:r>
              <a:rPr lang="fr-FR" sz="1200" b="0" dirty="0">
                <a:solidFill>
                  <a:schemeClr val="tx1"/>
                </a:solidFill>
                <a:latin typeface="+mn-lt"/>
                <a:ea typeface="+mn-ea"/>
                <a:cs typeface="+mn-cs"/>
              </a:rPr>
              <a:t>Une IA de type enceinte connectée peut analyser la voie d’une personne et être capable d’identifier son humeur (colère, joie, tristesse, etc.) et choisir d’adapter sa propre voie synthétique pour s’adapter à cette humeur. Un compagnon artificiel va donc pouvoir simuler des émotions mais pas vraiment en ressentir </a:t>
            </a:r>
          </a:p>
          <a:p>
            <a:pPr algn="just">
              <a:spcAft>
                <a:spcPts val="800"/>
              </a:spcAft>
            </a:pPr>
            <a:endParaRPr lang="fr-FR" sz="1200" b="0" dirty="0">
              <a:solidFill>
                <a:schemeClr val="tx1"/>
              </a:solidFill>
              <a:latin typeface="+mn-lt"/>
              <a:ea typeface="+mn-ea"/>
              <a:cs typeface="+mn-cs"/>
            </a:endParaRPr>
          </a:p>
          <a:p>
            <a:pPr algn="just">
              <a:spcAft>
                <a:spcPts val="800"/>
              </a:spcAft>
            </a:pPr>
            <a:r>
              <a:rPr lang="fr-FR" sz="1200" b="0" dirty="0">
                <a:solidFill>
                  <a:schemeClr val="tx1"/>
                </a:solidFill>
                <a:latin typeface="+mn-lt"/>
                <a:ea typeface="+mn-ea"/>
                <a:cs typeface="+mn-cs"/>
              </a:rPr>
              <a:t>Concevoir une IA dotée d’une conscience restera encore un fantasme pendant longtemps, voire le restera indéfiniment.</a:t>
            </a:r>
            <a:endParaRPr lang="fr-FR" sz="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19</a:t>
            </a:fld>
            <a:endParaRPr lang="fr-FR"/>
          </a:p>
        </p:txBody>
      </p:sp>
    </p:spTree>
    <p:extLst>
      <p:ext uri="{BB962C8B-B14F-4D97-AF65-F5344CB8AC3E}">
        <p14:creationId xmlns:p14="http://schemas.microsoft.com/office/powerpoint/2010/main" val="73618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dirty="0">
                <a:solidFill>
                  <a:schemeClr val="accent1"/>
                </a:solidFill>
                <a:latin typeface="+mj-lt"/>
              </a:rPr>
              <a:t>C’est grâce à des capacités de calcul importantes qu’une IA peut être plus performante que l’homme sur </a:t>
            </a:r>
            <a:r>
              <a:rPr lang="fr-FR" sz="1200" b="1" dirty="0">
                <a:solidFill>
                  <a:srgbClr val="FF0000"/>
                </a:solidFill>
                <a:latin typeface="+mj-lt"/>
              </a:rPr>
              <a:t>UNE </a:t>
            </a:r>
            <a:r>
              <a:rPr lang="fr-FR" sz="1200" b="0" dirty="0">
                <a:solidFill>
                  <a:schemeClr val="accent1"/>
                </a:solidFill>
                <a:latin typeface="+mj-lt"/>
              </a:rPr>
              <a:t>tâche très spécifique. Si on admet qu’on peut parler d’intelligence pour un algorithme, alors cette intelligence est extrêmement étroite. </a:t>
            </a:r>
          </a:p>
          <a:p>
            <a:endParaRPr lang="fr-FR" sz="1200" b="0" dirty="0">
              <a:solidFill>
                <a:schemeClr val="accent1"/>
              </a:solidFill>
              <a:latin typeface="+mj-lt"/>
            </a:endParaRPr>
          </a:p>
          <a:p>
            <a:r>
              <a:rPr lang="fr-FR" sz="1200" b="0" dirty="0">
                <a:solidFill>
                  <a:schemeClr val="accent1"/>
                </a:solidFill>
                <a:latin typeface="+mj-lt"/>
              </a:rPr>
              <a:t>Même si les neurosciences peuvent être une source d’inspiration, le fonctionnement des algorithmes d’IA n’est pas comparable à celui du cerveau humain. </a:t>
            </a:r>
          </a:p>
          <a:p>
            <a:endParaRPr lang="fr-FR" sz="1200" b="0" dirty="0">
              <a:solidFill>
                <a:schemeClr val="accent1"/>
              </a:solidFill>
              <a:latin typeface="+mj-lt"/>
            </a:endParaRPr>
          </a:p>
          <a:p>
            <a:r>
              <a:rPr lang="fr-FR" sz="1200" b="0" dirty="0">
                <a:solidFill>
                  <a:schemeClr val="accent1"/>
                </a:solidFill>
                <a:latin typeface="+mj-lt"/>
              </a:rPr>
              <a:t>Les IA n’ont pas de sens commun, de conscience et ne sont pas capables de ressentir des émotions, même si elles peuvent faire semblant d’en avoir.</a:t>
            </a:r>
          </a:p>
          <a:p>
            <a:endParaRPr lang="fr-FR" sz="1200" b="0" dirty="0">
              <a:solidFill>
                <a:schemeClr val="accent1"/>
              </a:solidFill>
              <a:latin typeface="+mj-lt"/>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20</a:t>
            </a:fld>
            <a:endParaRPr lang="fr-FR"/>
          </a:p>
        </p:txBody>
      </p:sp>
    </p:spTree>
    <p:extLst>
      <p:ext uri="{BB962C8B-B14F-4D97-AF65-F5344CB8AC3E}">
        <p14:creationId xmlns:p14="http://schemas.microsoft.com/office/powerpoint/2010/main" val="360502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Essayons d’obtenir une définition adéquate de l’IA  et une première compréhension de son fonctionnement.</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a:t>
            </a:fld>
            <a:endParaRPr lang="fr-FR"/>
          </a:p>
        </p:txBody>
      </p:sp>
    </p:spTree>
    <p:extLst>
      <p:ext uri="{BB962C8B-B14F-4D97-AF65-F5344CB8AC3E}">
        <p14:creationId xmlns:p14="http://schemas.microsoft.com/office/powerpoint/2010/main" val="3622667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dirty="0"/>
            </a:br>
            <a:r>
              <a:rPr lang="fr-FR" dirty="0"/>
              <a:t>Découvrons comment on code une IA.</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21</a:t>
            </a:fld>
            <a:endParaRPr lang="fr-FR"/>
          </a:p>
        </p:txBody>
      </p:sp>
    </p:spTree>
    <p:extLst>
      <p:ext uri="{BB962C8B-B14F-4D97-AF65-F5344CB8AC3E}">
        <p14:creationId xmlns:p14="http://schemas.microsoft.com/office/powerpoint/2010/main" val="195244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utilisez probablement une plateforme comme </a:t>
            </a:r>
            <a:r>
              <a:rPr lang="fr-FR" dirty="0" err="1"/>
              <a:t>netflix</a:t>
            </a:r>
            <a:r>
              <a:rPr lang="fr-FR" dirty="0"/>
              <a:t> ou </a:t>
            </a:r>
            <a:r>
              <a:rPr lang="fr-FR" dirty="0" err="1"/>
              <a:t>deezer</a:t>
            </a:r>
            <a:r>
              <a:rPr lang="fr-FR" dirty="0"/>
              <a:t>. Ces plateformes fonctionnent avec un moteur qui vous propose des œuvres :</a:t>
            </a:r>
          </a:p>
          <a:p>
            <a:r>
              <a:rPr lang="fr-FR" sz="1200" i="1" dirty="0"/>
              <a:t>« Les personnes qui ont aimé  les mêmes films que vous ont aussi aimé ces films :.. </a:t>
            </a:r>
          </a:p>
          <a:p>
            <a:r>
              <a:rPr lang="fr-FR" dirty="0"/>
              <a:t>« </a:t>
            </a:r>
            <a:r>
              <a:rPr lang="fr-FR" i="1" dirty="0"/>
              <a:t>Les personnes qui vous ressemble</a:t>
            </a:r>
            <a:r>
              <a:rPr lang="fr-FR" b="1" i="1" dirty="0"/>
              <a:t>nt</a:t>
            </a:r>
            <a:r>
              <a:rPr lang="fr-FR" b="0" i="1" dirty="0"/>
              <a:t> </a:t>
            </a:r>
            <a:r>
              <a:rPr lang="fr-FR" i="1" dirty="0"/>
              <a:t>aiment ces films :..   </a:t>
            </a:r>
            <a:r>
              <a:rPr lang="fr-FR" dirty="0"/>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des techniques se focalise sur les </a:t>
            </a:r>
            <a:r>
              <a:rPr lang="fr-FR" b="1" dirty="0"/>
              <a:t>caractéristiques des produits </a:t>
            </a:r>
            <a:r>
              <a:rPr lang="fr-FR" dirty="0"/>
              <a:t>afin de recommander aux utilisateurs de </a:t>
            </a:r>
            <a:r>
              <a:rPr lang="fr-FR" b="1" dirty="0"/>
              <a:t>nouveaux produits </a:t>
            </a:r>
            <a:r>
              <a:rPr lang="fr-FR" dirty="0"/>
              <a:t>qui auront des </a:t>
            </a:r>
            <a:r>
              <a:rPr lang="fr-FR" b="1" dirty="0"/>
              <a:t>propriétés similaires</a:t>
            </a:r>
            <a:r>
              <a:rPr lang="fr-FR" dirty="0"/>
              <a:t> aux </a:t>
            </a:r>
            <a:r>
              <a:rPr lang="fr-FR" b="1" dirty="0"/>
              <a:t>produits avec lesquels ils ont déjà interagit</a:t>
            </a:r>
            <a:r>
              <a:rPr lang="fr-FR" dirty="0"/>
              <a:t>. Aucune information provenant d’un autre utilisateur n’est donc impliquée dans la recommandation. Pour cette méthode, on pose l’hypothèse que les utilisateurs apprécieront dans le futur ce qu’ils ont déjà apprécié dans le passé.</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vous propose d’ouvrir le capot et de voir le code</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22</a:t>
            </a:fld>
            <a:endParaRPr lang="fr-FR"/>
          </a:p>
        </p:txBody>
      </p:sp>
    </p:spTree>
    <p:extLst>
      <p:ext uri="{BB962C8B-B14F-4D97-AF65-F5344CB8AC3E}">
        <p14:creationId xmlns:p14="http://schemas.microsoft.com/office/powerpoint/2010/main" val="275659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se trouve ici sur un </a:t>
            </a:r>
            <a:r>
              <a:rPr lang="fr-FR" b="1" dirty="0"/>
              <a:t>notebook </a:t>
            </a:r>
            <a:r>
              <a:rPr lang="fr-FR" b="1" dirty="0" err="1"/>
              <a:t>jupyter</a:t>
            </a:r>
            <a:r>
              <a:rPr lang="fr-FR" b="1" dirty="0"/>
              <a:t> </a:t>
            </a:r>
            <a:r>
              <a:rPr lang="fr-FR" b="0" dirty="0"/>
              <a:t>(une interface pour coder des instructions) </a:t>
            </a:r>
            <a:r>
              <a:rPr lang="fr-FR" dirty="0"/>
              <a:t>qui permet d’exécuter des</a:t>
            </a:r>
            <a:r>
              <a:rPr lang="fr-FR" b="1" dirty="0"/>
              <a:t> scripts </a:t>
            </a:r>
            <a:r>
              <a:rPr lang="fr-FR" dirty="0"/>
              <a:t>python </a:t>
            </a:r>
            <a:r>
              <a:rPr lang="fr-FR" b="1" dirty="0"/>
              <a:t>(petit </a:t>
            </a:r>
            <a:r>
              <a:rPr lang="fr-FR" dirty="0" err="1"/>
              <a:t>programms</a:t>
            </a:r>
            <a:r>
              <a:rPr lang="fr-FR" dirty="0"/>
              <a:t> chargé d'exécuter une action </a:t>
            </a:r>
            <a:r>
              <a:rPr lang="fr-FR" dirty="0" err="1"/>
              <a:t>pré-définie</a:t>
            </a:r>
            <a:r>
              <a:rPr lang="fr-FR" dirty="0"/>
              <a:t> dans le langage informatique Python</a:t>
            </a:r>
            <a:r>
              <a:rPr lang="fr-FR" b="1" dirty="0"/>
              <a:t>)</a:t>
            </a:r>
            <a:r>
              <a:rPr lang="fr-FR" dirty="0"/>
              <a:t>, outil gratuit et très utile pour développer des IA. Le premier </a:t>
            </a:r>
            <a:r>
              <a:rPr lang="fr-FR" b="1" dirty="0"/>
              <a:t>bloc </a:t>
            </a:r>
            <a:r>
              <a:rPr lang="fr-FR" dirty="0"/>
              <a:t>permet d’importer tous les outils nécessaires, il n’est pas nécessaire de comprendre ce code. Lorsqu’on souhaite suivre une recette de cuisine, on prépare les ustensiles. Ici c’est l’équivalent des ustensiles. </a:t>
            </a:r>
          </a:p>
          <a:p>
            <a:endParaRPr lang="fr-FR" dirty="0"/>
          </a:p>
          <a:p>
            <a:r>
              <a:rPr lang="fr-FR" dirty="0"/>
              <a:t>Le deuxième </a:t>
            </a:r>
            <a:r>
              <a:rPr lang="fr-FR" b="1" dirty="0"/>
              <a:t>bloc</a:t>
            </a:r>
            <a:r>
              <a:rPr lang="fr-FR" dirty="0"/>
              <a:t> permet de charger les données contenues dans un fichier Excel que l’on peut récupérer en ligne : https://www.kaggle.com/rounakbanik/the-movies-dataset.</a:t>
            </a:r>
          </a:p>
          <a:p>
            <a:r>
              <a:rPr lang="fr-FR" dirty="0"/>
              <a:t>Il s’agit ici des « ingrédients » pour poursuivre l’analogie. </a:t>
            </a:r>
          </a:p>
          <a:p>
            <a:endParaRPr lang="fr-FR" dirty="0"/>
          </a:p>
          <a:p>
            <a:r>
              <a:rPr lang="fr-FR" dirty="0"/>
              <a:t>Dans ce jeu de données, on a 45000 films répertoriées avec un certains nombre de caractéristiques : le directeur, le genre, les acteurs, des mots clés…</a:t>
            </a:r>
          </a:p>
          <a:p>
            <a:r>
              <a:rPr lang="fr-FR" dirty="0"/>
              <a:t>C’est ces caractéristiques qu’on va exploiter pour faire des recommandations par similarité.</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23</a:t>
            </a:fld>
            <a:endParaRPr lang="fr-FR"/>
          </a:p>
        </p:txBody>
      </p:sp>
    </p:spTree>
    <p:extLst>
      <p:ext uri="{BB962C8B-B14F-4D97-AF65-F5344CB8AC3E}">
        <p14:creationId xmlns:p14="http://schemas.microsoft.com/office/powerpoint/2010/main" val="2736536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algorithmes ne fonctionnent qu’avec des données numériques. Quand on dispose de données textuelles, une étape préalable est donc de transformer les mots caractérisant les films en données numériques. On parle alors de plongement de mots (</a:t>
            </a:r>
            <a:r>
              <a:rPr lang="fr-FR" dirty="0" err="1"/>
              <a:t>word</a:t>
            </a:r>
            <a:r>
              <a:rPr lang="fr-FR" dirty="0"/>
              <a:t> </a:t>
            </a:r>
            <a:r>
              <a:rPr lang="fr-FR" dirty="0" err="1"/>
              <a:t>embedding</a:t>
            </a:r>
            <a:r>
              <a:rPr lang="fr-FR" dirty="0"/>
              <a:t>) ou encore de vectorisation. </a:t>
            </a:r>
          </a:p>
          <a:p>
            <a:endParaRPr lang="fr-FR" dirty="0"/>
          </a:p>
          <a:p>
            <a:r>
              <a:rPr lang="fr-FR" dirty="0"/>
              <a:t>Les quelques lignes de code ici permettent de</a:t>
            </a:r>
            <a:r>
              <a:rPr lang="fr-FR" b="1" dirty="0"/>
              <a:t> vectoriser</a:t>
            </a:r>
            <a:r>
              <a:rPr lang="fr-FR" dirty="0"/>
              <a:t> les genres de chaque film </a:t>
            </a:r>
            <a:r>
              <a:rPr lang="fr-FR" b="1" dirty="0"/>
              <a:t>(c’est à dire faire des catégories? </a:t>
            </a:r>
            <a:r>
              <a:rPr lang="fr-FR" b="1" dirty="0">
                <a:solidFill>
                  <a:srgbClr val="C00000"/>
                </a:solidFill>
              </a:rPr>
              <a:t>J’explique juste après. J’ai complété le schéma</a:t>
            </a:r>
            <a:r>
              <a:rPr lang="fr-FR" b="1" dirty="0">
                <a:solidFill>
                  <a:srgbClr val="FF0000"/>
                </a:solidFill>
              </a:rPr>
              <a:t>)</a:t>
            </a:r>
            <a:r>
              <a:rPr lang="fr-FR" b="1" dirty="0"/>
              <a:t> </a:t>
            </a:r>
            <a:r>
              <a:rPr lang="fr-FR" dirty="0"/>
              <a:t>. Tous les genres présents dans le champs ont été transformés en colonne et pour chaque film une valeur entre 0 et 1 a été renseignée dans chaque colonne en fonction de son genre.</a:t>
            </a:r>
          </a:p>
          <a:p>
            <a:endParaRPr lang="fr-FR" dirty="0"/>
          </a:p>
          <a:p>
            <a:r>
              <a:rPr lang="fr-FR" dirty="0"/>
              <a:t>2 films avec des genres très proches auront des valeurs similaires.</a:t>
            </a:r>
          </a:p>
          <a:p>
            <a:endParaRPr lang="fr-FR" dirty="0"/>
          </a:p>
          <a:p>
            <a:r>
              <a:rPr lang="fr-FR" dirty="0"/>
              <a:t>Pour compléter, on peut appliquer le même procédé sur le titre, les mots clés, etc. </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24</a:t>
            </a:fld>
            <a:endParaRPr lang="fr-FR"/>
          </a:p>
        </p:txBody>
      </p:sp>
    </p:spTree>
    <p:extLst>
      <p:ext uri="{BB962C8B-B14F-4D97-AF65-F5344CB8AC3E}">
        <p14:creationId xmlns:p14="http://schemas.microsoft.com/office/powerpoint/2010/main" val="2368533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va ensuite calculer tous les scores de similarité entre tous les vecteurs des films. Si une personne aime « Toy Story », on lui proposera les 5 films avec le score de similarité le plus grand, dont probablement Toy Story 2, 3, 4et 5</a:t>
            </a:r>
          </a:p>
          <a:p>
            <a:endParaRPr lang="fr-FR" dirty="0"/>
          </a:p>
          <a:p>
            <a:endParaRPr lang="fr-FR" dirty="0"/>
          </a:p>
          <a:p>
            <a:r>
              <a:rPr lang="fr-FR" dirty="0"/>
              <a:t>Le code ici n’est pas important. L’idée est juste d’illustrer qu’une IA très répandue (utilisée par </a:t>
            </a:r>
            <a:r>
              <a:rPr lang="fr-FR" dirty="0" err="1"/>
              <a:t>facebook</a:t>
            </a:r>
            <a:r>
              <a:rPr lang="fr-FR" dirty="0"/>
              <a:t>, </a:t>
            </a:r>
            <a:r>
              <a:rPr lang="fr-FR" dirty="0" err="1"/>
              <a:t>amazon</a:t>
            </a:r>
            <a:r>
              <a:rPr lang="fr-FR" dirty="0"/>
              <a:t>, </a:t>
            </a:r>
            <a:r>
              <a:rPr lang="fr-FR" dirty="0" err="1"/>
              <a:t>netflix</a:t>
            </a:r>
            <a:r>
              <a:rPr lang="fr-FR" dirty="0"/>
              <a:t>, etc.) est construite à partir de quelques lignes de codes et cela peut être fait pas des néophytes  après quelques jours de formation. </a:t>
            </a:r>
          </a:p>
          <a:p>
            <a:r>
              <a:rPr lang="fr-FR" dirty="0"/>
              <a:t>De plus c’est complétement gratuit.</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25</a:t>
            </a:fld>
            <a:endParaRPr lang="fr-FR"/>
          </a:p>
        </p:txBody>
      </p:sp>
    </p:spTree>
    <p:extLst>
      <p:ext uri="{BB962C8B-B14F-4D97-AF65-F5344CB8AC3E}">
        <p14:creationId xmlns:p14="http://schemas.microsoft.com/office/powerpoint/2010/main" val="2308593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Cette IA a été mise en ligne sur une plateforme gratuite par des étudiants qui n’ont pas le Bac après quelques semaines de 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Ce n’est pas si compliqué de programmer une 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plateforme qui héberge l’</a:t>
            </a:r>
            <a:r>
              <a:rPr lang="fr-FR" b="1" dirty="0"/>
              <a:t>application</a:t>
            </a:r>
            <a:r>
              <a:rPr lang="fr-FR" dirty="0"/>
              <a:t> est gratuite, les temps de réponse sont donc très lents. Je vous demande d’être indulgent.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26</a:t>
            </a:fld>
            <a:endParaRPr lang="fr-FR"/>
          </a:p>
        </p:txBody>
      </p:sp>
    </p:spTree>
    <p:extLst>
      <p:ext uri="{BB962C8B-B14F-4D97-AF65-F5344CB8AC3E}">
        <p14:creationId xmlns:p14="http://schemas.microsoft.com/office/powerpoint/2010/main" val="830137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Hugging</a:t>
            </a:r>
            <a:r>
              <a:rPr lang="fr-FR" dirty="0"/>
              <a:t> face est une entreprise qui développe des modèles très évolués pour le traitement des données textuelles : le Natural </a:t>
            </a:r>
            <a:r>
              <a:rPr lang="fr-FR" dirty="0" err="1"/>
              <a:t>Language</a:t>
            </a:r>
            <a:r>
              <a:rPr lang="fr-FR" dirty="0"/>
              <a:t> </a:t>
            </a:r>
            <a:r>
              <a:rPr lang="fr-FR" dirty="0" err="1"/>
              <a:t>Processing</a:t>
            </a:r>
            <a:r>
              <a:rPr lang="fr-FR" b="0" dirty="0"/>
              <a:t>. L</a:t>
            </a:r>
            <a:r>
              <a:rPr lang="fr-FR" dirty="0"/>
              <a:t>eur contribution au NLP est très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présent lien permet d’accéder à un modèle qui analyse le sentiment d’un texte. Le texte est-il positif ou négatif? C’est utile pour certaines entreprises qui souhaitent analyser  efficacement des commentaires que font les clients sur leurs services ou produits. N’hésitez pas à faire un test. </a:t>
            </a:r>
            <a:r>
              <a:rPr lang="fr-FR" dirty="0" err="1"/>
              <a:t>Hugging</a:t>
            </a:r>
            <a:r>
              <a:rPr lang="fr-FR" dirty="0"/>
              <a:t> face comme d’autres entreprises mettent à disposition des modèles pré-entrainés que tout le monde peut utiliser. Cela s’appelle le transfert </a:t>
            </a:r>
            <a:r>
              <a:rPr lang="fr-FR" dirty="0" err="1"/>
              <a:t>learning</a:t>
            </a:r>
            <a:r>
              <a:rPr lang="fr-FR" dirty="0"/>
              <a:t> et cela facilite énormément le développement d’IA performante.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deuxième lien est un traducteur Breton-Français élaboré par l’entreprise Maestria-Innovation, société qui a conçu ce cours. A tester également.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dernier donne accès à un notebook démo où une IA est programmée à reconnaitre les émotions sur une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27</a:t>
            </a:fld>
            <a:endParaRPr lang="fr-FR"/>
          </a:p>
        </p:txBody>
      </p:sp>
    </p:spTree>
    <p:extLst>
      <p:ext uri="{BB962C8B-B14F-4D97-AF65-F5344CB8AC3E}">
        <p14:creationId xmlns:p14="http://schemas.microsoft.com/office/powerpoint/2010/main" val="3365976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dirty="0"/>
              <a:t>Les </a:t>
            </a:r>
            <a:r>
              <a:rPr lang="fr-FR" b="1" dirty="0"/>
              <a:t>IA</a:t>
            </a:r>
            <a:r>
              <a:rPr lang="fr-FR" dirty="0"/>
              <a:t> peuvent être </a:t>
            </a:r>
            <a:r>
              <a:rPr lang="fr-FR" b="1" dirty="0"/>
              <a:t>développées gratuitement avec</a:t>
            </a:r>
            <a:r>
              <a:rPr lang="fr-FR" dirty="0"/>
              <a:t> des outils tels que </a:t>
            </a:r>
            <a:r>
              <a:rPr lang="fr-FR" b="1" dirty="0"/>
              <a:t>Python</a:t>
            </a:r>
            <a:r>
              <a:rPr lang="fr-FR" dirty="0"/>
              <a:t>.</a:t>
            </a:r>
          </a:p>
          <a:p>
            <a:pPr marL="0" indent="0" algn="just">
              <a:buNone/>
            </a:pPr>
            <a:endParaRPr lang="fr-FR" dirty="0"/>
          </a:p>
          <a:p>
            <a:pPr marL="0" indent="0" algn="just">
              <a:buNone/>
            </a:pPr>
            <a:r>
              <a:rPr lang="fr-FR" dirty="0"/>
              <a:t>De plus, il est de plus en plus </a:t>
            </a:r>
            <a:r>
              <a:rPr lang="fr-FR" b="1" dirty="0"/>
              <a:t>facile de les développer</a:t>
            </a:r>
            <a:r>
              <a:rPr lang="fr-FR" dirty="0"/>
              <a:t>, car le travail est prémâché par des entreprises comme </a:t>
            </a:r>
            <a:r>
              <a:rPr lang="fr-FR" i="1" dirty="0" err="1"/>
              <a:t>huggings</a:t>
            </a:r>
            <a:r>
              <a:rPr lang="fr-FR" i="1" dirty="0"/>
              <a:t> face.</a:t>
            </a:r>
          </a:p>
          <a:p>
            <a:pPr marL="0" indent="0" algn="just">
              <a:buNone/>
            </a:pPr>
            <a:endParaRPr lang="fr-FR" i="1" dirty="0"/>
          </a:p>
          <a:p>
            <a:pPr marL="0" indent="0" algn="just">
              <a:buNone/>
            </a:pPr>
            <a:r>
              <a:rPr lang="fr-FR" dirty="0"/>
              <a:t>L’IA n’est donc </a:t>
            </a:r>
            <a:r>
              <a:rPr lang="fr-FR" b="1" dirty="0"/>
              <a:t>plus réservée qu’aux experts </a:t>
            </a:r>
            <a:r>
              <a:rPr lang="fr-FR" dirty="0"/>
              <a:t>des mathématiques et/ou de l’informatique.</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28</a:t>
            </a:fld>
            <a:endParaRPr lang="fr-FR"/>
          </a:p>
        </p:txBody>
      </p:sp>
    </p:spTree>
    <p:extLst>
      <p:ext uri="{BB962C8B-B14F-4D97-AF65-F5344CB8AC3E}">
        <p14:creationId xmlns:p14="http://schemas.microsoft.com/office/powerpoint/2010/main" val="383366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dirty="0"/>
            </a:br>
            <a:r>
              <a:rPr lang="fr-FR" dirty="0"/>
              <a:t>Découvrons des cas d’usage</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29</a:t>
            </a:fld>
            <a:endParaRPr lang="fr-FR"/>
          </a:p>
        </p:txBody>
      </p:sp>
    </p:spTree>
    <p:extLst>
      <p:ext uri="{BB962C8B-B14F-4D97-AF65-F5344CB8AC3E}">
        <p14:creationId xmlns:p14="http://schemas.microsoft.com/office/powerpoint/2010/main" val="3764120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principaux usages de l’IA peuvent être regroupés en 4 familles : l’analyse prédictive, la Computer Vision </a:t>
            </a:r>
            <a:r>
              <a:rPr lang="fr-FR" b="1" dirty="0"/>
              <a:t>(le traitement des images), </a:t>
            </a:r>
            <a:r>
              <a:rPr lang="fr-FR" dirty="0"/>
              <a:t>le Conversationnel et le traitement du langage naturel (</a:t>
            </a:r>
            <a:r>
              <a:rPr lang="fr" sz="1200" b="1" dirty="0">
                <a:solidFill>
                  <a:srgbClr val="FF0000"/>
                </a:solidFill>
                <a:latin typeface="Ubuntu"/>
                <a:ea typeface="Ubuntu"/>
                <a:cs typeface="Ubuntu"/>
                <a:sym typeface="Ubuntu"/>
              </a:rPr>
              <a:t>Natural Langage Processing</a:t>
            </a:r>
            <a:r>
              <a:rPr lang="fr-FR" dirty="0"/>
              <a:t> en Anglais) et l’extraction d’informations </a:t>
            </a:r>
            <a:r>
              <a:rPr lang="fr-FR" b="1" dirty="0"/>
              <a:t>(</a:t>
            </a:r>
            <a:r>
              <a:rPr lang="fr-FR" sz="1200" b="1" dirty="0" err="1">
                <a:solidFill>
                  <a:srgbClr val="00B050"/>
                </a:solidFill>
                <a:latin typeface="Ubuntu"/>
                <a:ea typeface="Ubuntu"/>
                <a:cs typeface="Ubuntu"/>
                <a:sym typeface="Ubuntu"/>
              </a:rPr>
              <a:t>Knowledge</a:t>
            </a:r>
            <a:r>
              <a:rPr lang="fr-FR" sz="1200" b="1" dirty="0">
                <a:solidFill>
                  <a:srgbClr val="00B050"/>
                </a:solidFill>
                <a:latin typeface="Ubuntu"/>
                <a:ea typeface="Ubuntu"/>
                <a:cs typeface="Ubuntu"/>
                <a:sym typeface="Ubuntu"/>
              </a:rPr>
              <a:t> Mining</a:t>
            </a:r>
          </a:p>
          <a:p>
            <a:r>
              <a:rPr lang="fr-FR" b="1" dirty="0"/>
              <a:t>).</a:t>
            </a:r>
          </a:p>
          <a:p>
            <a:r>
              <a:rPr lang="fr-FR" dirty="0"/>
              <a:t>De nouveaux algorithmes apparaissent quotidiennement et permettent de traiter de nouveaux usages, du moins en R&amp;D </a:t>
            </a:r>
            <a:r>
              <a:rPr lang="fr-FR" b="1" dirty="0"/>
              <a:t>(recherche et développement). </a:t>
            </a:r>
            <a:r>
              <a:rPr lang="fr-FR" dirty="0"/>
              <a:t>Nous nous concentrons ici sur les usages les plus matures qui commencent à se généraliser dans les entreprises. Nous allons découvrir plusieurs cas d’usage de chacun de ces thèmes. Commençons par les analyses prédictives.</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30</a:t>
            </a:fld>
            <a:endParaRPr lang="fr-FR"/>
          </a:p>
        </p:txBody>
      </p:sp>
    </p:spTree>
    <p:extLst>
      <p:ext uri="{BB962C8B-B14F-4D97-AF65-F5344CB8AC3E}">
        <p14:creationId xmlns:p14="http://schemas.microsoft.com/office/powerpoint/2010/main" val="267537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Cédric Villani, mathématicien de renom, </a:t>
            </a:r>
            <a:r>
              <a:rPr lang="fr-FR" dirty="0"/>
              <a:t>lauréat de la </a:t>
            </a:r>
            <a:r>
              <a:rPr lang="fr-FR" dirty="0">
                <a:hlinkClick r:id="rId3" tooltip="Médaille Fields"/>
              </a:rPr>
              <a:t>médaille Fields</a:t>
            </a:r>
            <a:r>
              <a:rPr lang="fr-FR" dirty="0"/>
              <a:t> en 2010, est à l’origine d’un rapport en 2017 présentant la stratégie de la France en matière 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Laissons-le nous présenter l’intelligence artificielle.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Lire la vidéo.</a:t>
            </a:r>
            <a:r>
              <a:rPr lang="fr-FR" dirty="0">
                <a:hlinkClick r:id="rId4"/>
              </a:rPr>
              <a:t> https://www.youtube.com/watch?v=5ck_PjZ9B1I</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Retenons sa définition de l’IA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"L’intelligence artificielle, c’est </a:t>
            </a:r>
            <a:r>
              <a:rPr lang="fr-FR" sz="1200" b="1" dirty="0"/>
              <a:t>toute technologie informatique qui permet de résoudre des problèmes complexes qu'on aurait cru réservés à l'intelligence humaine." </a:t>
            </a:r>
            <a:endParaRPr lang="fr-FR" sz="1200" dirty="0"/>
          </a:p>
          <a:p>
            <a:endParaRPr lang="fr-FR" dirty="0"/>
          </a:p>
          <a:p>
            <a:r>
              <a:rPr lang="fr-FR" dirty="0"/>
              <a:t>Comme il le dit, cette IA est déjà très présente dans notre quotidien. Découvrons comment.</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a:t>
            </a:fld>
            <a:endParaRPr lang="fr-FR"/>
          </a:p>
        </p:txBody>
      </p:sp>
    </p:spTree>
    <p:extLst>
      <p:ext uri="{BB962C8B-B14F-4D97-AF65-F5344CB8AC3E}">
        <p14:creationId xmlns:p14="http://schemas.microsoft.com/office/powerpoint/2010/main" val="109846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cuisine centrale de Nantes Métropole produit par jour entre 15 000 et 16 000 repas qui sont livrés dans 87 établissements. Les familles ont la possibilité d’inscrire ou non les enfants le jour même. Ce système entraine une grande variabilité dans la fréquentation. Celle-ci est effectivement impactée par le contexte sanitaire, la composition des menus, le jour de la semaine, la période de l’année… Cette variabilité contraint la cuisine centrale, un mois à l’avance, à estimer systématiquement le nombre de convives. Ces estimations servent à évaluer les quantités à commander aux fournisseurs. Un constat : le gaspillage alimentaire sur l’ensemble de la métropole est passée de 5% en moyenne entre 2011 et 2016 à 8% sur 2017-2019.</a:t>
            </a:r>
          </a:p>
          <a:p>
            <a:r>
              <a:rPr lang="fr-FR" dirty="0"/>
              <a:t>La cuisine centrale souhaitait fiabiliser ses commandes. </a:t>
            </a:r>
          </a:p>
          <a:p>
            <a:endParaRPr lang="fr-FR" dirty="0"/>
          </a:p>
          <a:p>
            <a:r>
              <a:rPr lang="fr-FR" dirty="0"/>
              <a:t>Maestria Innovation a mis au point un modèle prédictif qui permet de réduire de 40% le gaspillage engendrant une économie de plusieurs milliers d’euros chaque jour. </a:t>
            </a:r>
            <a:r>
              <a:rPr lang="fr-FR" b="1" dirty="0"/>
              <a:t>Cet exemple de projet sera approfondi plus loin. </a:t>
            </a:r>
            <a:r>
              <a:rPr lang="fr-FR" b="1" strike="sngStrike" dirty="0"/>
              <a:t>dans le chapitre 5 de ce cours</a:t>
            </a: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31</a:t>
            </a:fld>
            <a:endParaRPr lang="fr-FR"/>
          </a:p>
        </p:txBody>
      </p:sp>
    </p:spTree>
    <p:extLst>
      <p:ext uri="{BB962C8B-B14F-4D97-AF65-F5344CB8AC3E}">
        <p14:creationId xmlns:p14="http://schemas.microsoft.com/office/powerpoint/2010/main" val="1462620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715dff255b_0_3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715dff255b_0_3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434343"/>
                </a:solidFill>
                <a:latin typeface="Ubuntu"/>
                <a:ea typeface="Ubuntu"/>
                <a:cs typeface="Ubuntu"/>
                <a:sym typeface="Ubuntu"/>
              </a:rPr>
              <a:t>APLIX est une ETI </a:t>
            </a:r>
            <a:r>
              <a:rPr lang="fr-FR" sz="1200" b="1" dirty="0">
                <a:solidFill>
                  <a:srgbClr val="434343"/>
                </a:solidFill>
                <a:latin typeface="Ubuntu"/>
                <a:ea typeface="Ubuntu"/>
                <a:cs typeface="Ubuntu"/>
                <a:sym typeface="Ubuntu"/>
              </a:rPr>
              <a:t>(société) </a:t>
            </a:r>
            <a:r>
              <a:rPr lang="fr-FR" sz="1200" dirty="0">
                <a:solidFill>
                  <a:srgbClr val="434343"/>
                </a:solidFill>
                <a:latin typeface="Ubuntu"/>
                <a:ea typeface="Ubuntu"/>
                <a:cs typeface="Ubuntu"/>
                <a:sym typeface="Ubuntu"/>
              </a:rPr>
              <a:t>fabriquant des auto agrippants pour les secteurs automobile, de l’aviation ou encore militaire. Son parc machines tourne 24h/24, 7j/7. Toutes les 1000 heures, l’équipe maintenance change les roulements des moteurs, indépendamment de leur niveau d’usure.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434343"/>
              </a:solidFill>
              <a:latin typeface="Ubuntu"/>
              <a:ea typeface="Ubuntu"/>
              <a:cs typeface="Ubuntu"/>
              <a:sym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434343"/>
                </a:solidFill>
                <a:latin typeface="Ubuntu"/>
                <a:ea typeface="Ubuntu"/>
                <a:cs typeface="Ubuntu"/>
                <a:sym typeface="Ubuntu"/>
              </a:rPr>
              <a:t>L’entreprise met en œuvre une solution de maintenance prédictive. L’utilisation de capteurs connectés permet de détecter toute anomalie ou signe d’usure sur les moteurs.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434343"/>
              </a:solidFill>
              <a:latin typeface="Ubuntu"/>
              <a:ea typeface="Ubuntu"/>
              <a:cs typeface="Ubuntu"/>
              <a:sym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434343"/>
                </a:solidFill>
                <a:latin typeface="Ubuntu"/>
                <a:ea typeface="Ubuntu"/>
                <a:cs typeface="Ubuntu"/>
                <a:sym typeface="Ubuntu"/>
              </a:rPr>
              <a:t>Les avantages : Anticiper les dysfonctionnements / la mise à l’arrêt d’un moteur, Eviter de changer du matériel qui pourrait continuer à être utilisé après les 1000 heures et In fine, réduire les coûts de l’entreprise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40921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715dff255b_0_3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715dff255b_0_3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fr-FR" sz="1200" dirty="0">
                <a:solidFill>
                  <a:srgbClr val="434343"/>
                </a:solidFill>
                <a:latin typeface="Ubuntu"/>
                <a:ea typeface="Ubuntu"/>
                <a:cs typeface="Ubuntu"/>
                <a:sym typeface="Ubuntu"/>
              </a:rPr>
              <a:t>Les entreprises de distribution possèdent un certain nombre de données accumulées dans leur progiciel (ex : SAP) et souhaitent en tirer parti pour mieux comprendre les variations de vente et optimiser le stocks. </a:t>
            </a:r>
          </a:p>
          <a:p>
            <a:pPr algn="just"/>
            <a:endParaRPr lang="fr-FR" sz="1200" dirty="0">
              <a:solidFill>
                <a:srgbClr val="434343"/>
              </a:solidFill>
              <a:latin typeface="Ubuntu"/>
              <a:ea typeface="Ubuntu"/>
              <a:cs typeface="Ubuntu"/>
              <a:sym typeface="Ubuntu"/>
            </a:endParaRPr>
          </a:p>
          <a:p>
            <a:pPr algn="just"/>
            <a:r>
              <a:rPr lang="fr-FR" sz="1200" dirty="0">
                <a:solidFill>
                  <a:srgbClr val="434343"/>
                </a:solidFill>
                <a:latin typeface="Ubuntu"/>
                <a:ea typeface="Ubuntu"/>
                <a:cs typeface="Ubuntu"/>
                <a:sym typeface="Ubuntu"/>
              </a:rPr>
              <a:t>Généralement ce type d’entreprise modélise les chiffres de vente en fonction de variables explicatives : météo, événements sportifs, info démographique,...</a:t>
            </a:r>
          </a:p>
          <a:p>
            <a:pPr algn="just"/>
            <a:endParaRPr lang="fr-FR" sz="1200" dirty="0">
              <a:solidFill>
                <a:srgbClr val="434343"/>
              </a:solidFill>
              <a:latin typeface="Ubuntu"/>
              <a:ea typeface="Ubuntu"/>
              <a:cs typeface="Ubuntu"/>
              <a:sym typeface="Ubuntu"/>
            </a:endParaRPr>
          </a:p>
          <a:p>
            <a:pPr algn="just"/>
            <a:endParaRPr lang="fr-FR" sz="1200" b="1" dirty="0">
              <a:solidFill>
                <a:srgbClr val="BC1313"/>
              </a:solidFill>
              <a:latin typeface="Ubuntu"/>
              <a:ea typeface="Ubuntu"/>
              <a:cs typeface="Ubuntu"/>
              <a:sym typeface="Ubuntu"/>
            </a:endParaRPr>
          </a:p>
          <a:p>
            <a:pPr algn="just"/>
            <a:r>
              <a:rPr lang="fr-FR" sz="1200" b="1" dirty="0">
                <a:solidFill>
                  <a:srgbClr val="BC1313"/>
                </a:solidFill>
                <a:latin typeface="Ubuntu"/>
                <a:ea typeface="Ubuntu"/>
                <a:cs typeface="Ubuntu"/>
                <a:sym typeface="Ubuntu"/>
              </a:rPr>
              <a:t>Cela permet de </a:t>
            </a:r>
            <a:r>
              <a:rPr lang="fr-FR" sz="1200" dirty="0">
                <a:solidFill>
                  <a:srgbClr val="434343"/>
                </a:solidFill>
                <a:latin typeface="Ubuntu"/>
                <a:ea typeface="Ubuntu"/>
                <a:cs typeface="Ubuntu"/>
                <a:sym typeface="Ubuntu"/>
              </a:rPr>
              <a:t>libérer du temps aux équipes marketing et ventes, pour se concentrer sur les stratégies marketing plutôt que l’analyse de données. In fine cela se traduit par une augmentation des profits. </a:t>
            </a:r>
            <a:r>
              <a:rPr lang="fr-FR" sz="1200" b="1" u="sng" dirty="0">
                <a:solidFill>
                  <a:srgbClr val="434343"/>
                </a:solidFill>
                <a:latin typeface="Ubuntu"/>
                <a:ea typeface="Ubuntu"/>
                <a:cs typeface="Ubuntu"/>
                <a:sym typeface="Ubuntu"/>
              </a:rPr>
              <a:t>Le lien vers ces graphique et schéma est-il confidentiel ou autorisé à des fins commercial gratuitement ? Le lien ? Dans le doute, j’ai changé de visuel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06203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volume d’appel dans les centres d’appel des banques ou des assurances peut être très fluctuant. </a:t>
            </a:r>
          </a:p>
          <a:p>
            <a:r>
              <a:rPr lang="fr-FR" dirty="0"/>
              <a:t>Pour pouvoir ajuster au mieux le nombre de téléconseillers, il est très utile de disposer d’un modèle prédictif performant</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34</a:t>
            </a:fld>
            <a:endParaRPr lang="fr-FR"/>
          </a:p>
        </p:txBody>
      </p:sp>
    </p:spTree>
    <p:extLst>
      <p:ext uri="{BB962C8B-B14F-4D97-AF65-F5344CB8AC3E}">
        <p14:creationId xmlns:p14="http://schemas.microsoft.com/office/powerpoint/2010/main" val="1146082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 manière similaire aux centres d’appel, la prédiction de la fréquentation dans les parcs à thème est utilisée pour optimiser la gestion des ressources humaines, notamment des intérimaires, et des ressources matérielles.</a:t>
            </a:r>
          </a:p>
          <a:p>
            <a:endParaRPr lang="fr-FR" dirty="0"/>
          </a:p>
          <a:p>
            <a:r>
              <a:rPr lang="fr-FR" dirty="0"/>
              <a:t>Les commerçants vont également utiliser des modèles pour prédire les ventes et ainsi optimiser leur stock.</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35</a:t>
            </a:fld>
            <a:endParaRPr lang="fr-FR"/>
          </a:p>
        </p:txBody>
      </p:sp>
    </p:spTree>
    <p:extLst>
      <p:ext uri="{BB962C8B-B14F-4D97-AF65-F5344CB8AC3E}">
        <p14:creationId xmlns:p14="http://schemas.microsoft.com/office/powerpoint/2010/main" val="3788989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715dff255b_0_3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715dff255b_0_3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 laboratoire à </a:t>
            </a:r>
            <a:r>
              <a:rPr lang="fr-FR" dirty="0" err="1"/>
              <a:t>standford</a:t>
            </a:r>
            <a:r>
              <a:rPr lang="fr-FR" dirty="0"/>
              <a:t> </a:t>
            </a:r>
            <a:r>
              <a:rPr lang="fr-FR" dirty="0" err="1"/>
              <a:t>university</a:t>
            </a:r>
            <a:r>
              <a:rPr lang="fr-FR" dirty="0"/>
              <a:t> a mis au point une méthode de prédiction des rendements des cultures de soja à partir d’images de satellites et l’historique des rendements. La méthode repose sur du machine </a:t>
            </a:r>
            <a:r>
              <a:rPr lang="fr-FR" dirty="0" err="1"/>
              <a:t>learning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Certaines assurances proposent des assurances paramétriques aux agriculteurs pour certaines cultures.  Au-delà d’un certain seuil pour ce paramètre, les agriculteurs sont indemnisés automatiquement. Ce paramètre est évalué à partir des images satellite de la parcelle concernée.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Passons maintenant à la computer vision (traitement des images)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66898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2400" lvl="0" indent="0" algn="l" rtl="0">
              <a:spcBef>
                <a:spcPts val="0"/>
              </a:spcBef>
              <a:spcAft>
                <a:spcPts val="0"/>
              </a:spcAft>
              <a:buClr>
                <a:srgbClr val="BC1313"/>
              </a:buClr>
              <a:buSzPts val="1200"/>
              <a:buFont typeface="Ubuntu"/>
              <a:buNone/>
            </a:pPr>
            <a:r>
              <a:rPr lang="fr-FR" sz="1200" b="0" dirty="0">
                <a:solidFill>
                  <a:srgbClr val="434343"/>
                </a:solidFill>
                <a:latin typeface="Ubuntu"/>
                <a:ea typeface="Ubuntu"/>
                <a:cs typeface="Ubuntu"/>
                <a:sym typeface="Ubuntu"/>
              </a:rPr>
              <a:t>Dans les cabinets d’experts comptables ou les directions financières des entreprises, les activités de gestion et de comptabilité impliquent la manipulation de nombreux documents comme par exemple les factures. Cela se traduit par des processus très chronophages qui occupent des employés sur des tâches à faible valeur ajoutée. Dans ce domaine, l</a:t>
            </a:r>
            <a:r>
              <a:rPr lang="fr-FR" b="0" dirty="0"/>
              <a:t>e </a:t>
            </a:r>
            <a:r>
              <a:rPr lang="fr-FR" b="0" i="1" dirty="0"/>
              <a:t>RPA</a:t>
            </a:r>
            <a:r>
              <a:rPr lang="fr-FR" b="0" dirty="0"/>
              <a:t> ou </a:t>
            </a:r>
            <a:r>
              <a:rPr lang="fr-FR" b="0" i="1" dirty="0" err="1"/>
              <a:t>Robotic</a:t>
            </a:r>
            <a:r>
              <a:rPr lang="fr-FR" b="0" i="1" dirty="0"/>
              <a:t> Process Automation</a:t>
            </a:r>
            <a:r>
              <a:rPr lang="fr-FR" b="0" dirty="0"/>
              <a:t> (traduction) a déjà permis d’automatiser certaines tâches. Le RPA revient à enregistrer un certains nombre de traitements informatiques effectués par un humain (ouvrir un fichier, copie une valeur et la coller dans un autre champ, vérification d’une règle,..) et de l’automatiser pour gagner du temps. </a:t>
            </a:r>
          </a:p>
          <a:p>
            <a:pPr marL="152400" lvl="0" indent="0" algn="l" rtl="0">
              <a:spcBef>
                <a:spcPts val="0"/>
              </a:spcBef>
              <a:spcAft>
                <a:spcPts val="0"/>
              </a:spcAft>
              <a:buClr>
                <a:srgbClr val="BC1313"/>
              </a:buClr>
              <a:buSzPts val="1200"/>
              <a:buFont typeface="Ubuntu"/>
              <a:buNone/>
            </a:pPr>
            <a:r>
              <a:rPr lang="fr-FR" sz="1200" b="0" dirty="0">
                <a:solidFill>
                  <a:srgbClr val="434343"/>
                </a:solidFill>
                <a:latin typeface="Ubuntu"/>
                <a:ea typeface="Ubuntu"/>
                <a:cs typeface="Ubuntu"/>
                <a:sym typeface="Ubuntu"/>
              </a:rPr>
              <a:t>Pour aller plus loin dans ces processus, il est souvent ajouté des IA de Computer vision pour identifier toutes les informations nécessaires aux traitements à effectuer (montant à payer, TVA, entreprise…). Les informations sont ainsi reconnues même si la structure des documents est inconnue. Ces approches permettent aux entreprises de gagner plusieurs équivalents temps plein. Leurs ressources déchargées de ces tâches peuvent se concentrer sur des activités beaucoup plus intéressantes ou stratégiques.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37</a:t>
            </a:fld>
            <a:endParaRPr lang="fr-FR"/>
          </a:p>
        </p:txBody>
      </p:sp>
    </p:spTree>
    <p:extLst>
      <p:ext uri="{BB962C8B-B14F-4D97-AF65-F5344CB8AC3E}">
        <p14:creationId xmlns:p14="http://schemas.microsoft.com/office/powerpoint/2010/main" val="371741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dirty="0">
                <a:solidFill>
                  <a:srgbClr val="434343"/>
                </a:solidFill>
                <a:latin typeface="Ubuntu"/>
                <a:ea typeface="Ubuntu"/>
                <a:cs typeface="Ubuntu"/>
                <a:sym typeface="Ubuntu"/>
              </a:rPr>
              <a:t>L’association </a:t>
            </a:r>
            <a:r>
              <a:rPr lang="fr-FR" sz="1200" dirty="0" err="1">
                <a:solidFill>
                  <a:srgbClr val="434343"/>
                </a:solidFill>
                <a:latin typeface="Ubuntu"/>
                <a:ea typeface="Ubuntu"/>
                <a:cs typeface="Ubuntu"/>
                <a:sym typeface="Ubuntu"/>
              </a:rPr>
              <a:t>Surfrider</a:t>
            </a:r>
            <a:r>
              <a:rPr lang="fr-FR" sz="1200" dirty="0">
                <a:solidFill>
                  <a:srgbClr val="434343"/>
                </a:solidFill>
                <a:latin typeface="Ubuntu"/>
                <a:ea typeface="Ubuntu"/>
                <a:cs typeface="Ubuntu"/>
                <a:sym typeface="Ubuntu"/>
              </a:rPr>
              <a:t> lutte contre la pollution plastique dans les océans. Le projet Plastic Origins a pour ambition de comprendre et agir à la source du problème en établissant une cartographie des lieux où se concentrent les dépôts. Initialement, les membres répertoriaient sur une application les déchets qu’ils voyaient en descendant en kayak les cours d’eau en amont des océans … </a:t>
            </a:r>
          </a:p>
          <a:p>
            <a:pPr algn="just"/>
            <a:endParaRPr lang="fr-FR" sz="1200" dirty="0">
              <a:solidFill>
                <a:srgbClr val="434343"/>
              </a:solidFill>
              <a:latin typeface="Ubuntu"/>
              <a:ea typeface="Ubuntu"/>
              <a:cs typeface="Ubuntu"/>
              <a:sym typeface="Ubuntu"/>
            </a:endParaRPr>
          </a:p>
          <a:p>
            <a:pPr algn="just"/>
            <a:r>
              <a:rPr lang="fr-FR" sz="1200" dirty="0" err="1">
                <a:solidFill>
                  <a:srgbClr val="434343"/>
                </a:solidFill>
                <a:latin typeface="Ubuntu"/>
                <a:ea typeface="Ubuntu"/>
                <a:cs typeface="Ubuntu"/>
                <a:sym typeface="Ubuntu"/>
              </a:rPr>
              <a:t>Surfrider</a:t>
            </a:r>
            <a:r>
              <a:rPr lang="fr-FR" sz="1200" dirty="0">
                <a:solidFill>
                  <a:srgbClr val="434343"/>
                </a:solidFill>
                <a:latin typeface="Ubuntu"/>
                <a:ea typeface="Ubuntu"/>
                <a:cs typeface="Ubuntu"/>
                <a:sym typeface="Ubuntu"/>
              </a:rPr>
              <a:t> dispose d’une application IA qui repère automatiquement les déchets plastiques en analysant toutes images des cours d’eau quelque soit l’angle, le format, etc. Une plateforme collaborative a été mise en place pour collecter des contributions et l’association prévoit de réaliser des vidéos par drones pour affiner la cartographie autant que possible. </a:t>
            </a:r>
          </a:p>
          <a:p>
            <a:pPr algn="just"/>
            <a:endParaRPr lang="fr-FR" sz="1200" dirty="0">
              <a:solidFill>
                <a:srgbClr val="434343"/>
              </a:solidFill>
              <a:latin typeface="Ubuntu"/>
              <a:ea typeface="Ubuntu"/>
              <a:cs typeface="Ubuntu"/>
              <a:sym typeface="Ubuntu"/>
            </a:endParaRPr>
          </a:p>
          <a:p>
            <a:pPr algn="just"/>
            <a:r>
              <a:rPr lang="fr-FR" sz="1200" b="1" dirty="0">
                <a:solidFill>
                  <a:srgbClr val="BC1313"/>
                </a:solidFill>
                <a:latin typeface="Ubuntu"/>
                <a:ea typeface="Ubuntu"/>
                <a:cs typeface="Ubuntu"/>
                <a:sym typeface="Ubuntu"/>
              </a:rPr>
              <a:t>AVANTAGES​</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Cartographie très fine </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Gain de temps  et d’énergie des membres de l’association</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Réactivité pour détecter</a:t>
            </a: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olidFill>
                  <a:schemeClr val="hlink"/>
                </a:solidFill>
                <a:hlinkClick r:id="rId3"/>
              </a:rPr>
              <a:t>https://experiences.microsoft.fr/business/intelligence-artificielle-ia-business/share-ai-social-tech/</a:t>
            </a:r>
            <a:endParaRPr lang="fr-FR" sz="1400" b="1" dirty="0">
              <a:solidFill>
                <a:srgbClr val="003366"/>
              </a:solidFill>
              <a:latin typeface="Ubuntu"/>
              <a:ea typeface="Ubuntu"/>
              <a:cs typeface="Ubuntu"/>
              <a:sym typeface="Ubuntu"/>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38</a:t>
            </a:fld>
            <a:endParaRPr lang="fr-FR"/>
          </a:p>
        </p:txBody>
      </p:sp>
    </p:spTree>
    <p:extLst>
      <p:ext uri="{BB962C8B-B14F-4D97-AF65-F5344CB8AC3E}">
        <p14:creationId xmlns:p14="http://schemas.microsoft.com/office/powerpoint/2010/main" val="2146203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computer vision est aussi un champ de recherche dans le domaine agricole. Elle trouve de nombreuse</a:t>
            </a:r>
            <a:r>
              <a:rPr lang="fr-FR" b="1" dirty="0"/>
              <a:t>s</a:t>
            </a:r>
            <a:r>
              <a:rPr lang="fr-FR" dirty="0"/>
              <a:t> application</a:t>
            </a:r>
            <a:r>
              <a:rPr lang="fr-FR" b="1" dirty="0"/>
              <a:t>s</a:t>
            </a:r>
            <a:r>
              <a:rPr lang="fr-FR" dirty="0"/>
              <a:t> telle</a:t>
            </a:r>
            <a:r>
              <a:rPr lang="fr-FR" b="1" dirty="0"/>
              <a:t>s</a:t>
            </a:r>
            <a:r>
              <a:rPr lang="fr-FR" dirty="0"/>
              <a:t> que :</a:t>
            </a:r>
            <a:r>
              <a:rPr lang="fr-FR" strike="sngStrike" dirty="0"/>
              <a:t>.</a:t>
            </a:r>
            <a:r>
              <a:rPr lang="fr-FR" altLang="fr-FR" sz="1200" dirty="0">
                <a:latin typeface="Open Sans"/>
                <a:cs typeface="Open Sans"/>
              </a:rPr>
              <a:t> </a:t>
            </a:r>
            <a:r>
              <a:rPr lang="fr-FR" altLang="fr-FR" sz="1200" b="1" dirty="0">
                <a:latin typeface="Open Sans"/>
                <a:cs typeface="Open Sans"/>
              </a:rPr>
              <a:t>le comptage automatique des fruits de café sur une branche ; la détection des branches de cerisiers, la préd</a:t>
            </a:r>
            <a:r>
              <a:rPr lang="fr-FR" sz="1200" b="1" dirty="0">
                <a:latin typeface="Open Sans"/>
                <a:cs typeface="Open Sans"/>
              </a:rPr>
              <a:t>iction du rendement du blé ou bien encore la détection des tomates par drones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Open Sans"/>
              <a:cs typeface="Open Sans"/>
            </a:endParaRPr>
          </a:p>
          <a:p>
            <a:endParaRPr lang="fr-FR" strike="sngStrike"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39</a:t>
            </a:fld>
            <a:endParaRPr lang="fr-FR"/>
          </a:p>
        </p:txBody>
      </p:sp>
    </p:spTree>
    <p:extLst>
      <p:ext uri="{BB962C8B-B14F-4D97-AF65-F5344CB8AC3E}">
        <p14:creationId xmlns:p14="http://schemas.microsoft.com/office/powerpoint/2010/main" val="4097087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computer vision est effectivement utilisée pour prédire le rendement de certaines parcelles, détecter les maladies </a:t>
            </a:r>
            <a:r>
              <a:rPr lang="fr-FR" sz="1200" b="1" dirty="0">
                <a:solidFill>
                  <a:schemeClr val="accent5"/>
                </a:solidFill>
              </a:rPr>
              <a:t>en utilisant Sentinel 2 (</a:t>
            </a:r>
            <a:r>
              <a:rPr lang="fr-FR" dirty="0"/>
              <a:t>série de </a:t>
            </a:r>
            <a:r>
              <a:rPr lang="fr-FR" dirty="0">
                <a:hlinkClick r:id="rId3" tooltip="Satellite d'observation de la Terre"/>
              </a:rPr>
              <a:t>satellites d'observation de la Terre</a:t>
            </a:r>
            <a:r>
              <a:rPr lang="fr-FR" dirty="0"/>
              <a:t> de l'</a:t>
            </a:r>
            <a:r>
              <a:rPr lang="fr-FR" dirty="0">
                <a:hlinkClick r:id="rId4"/>
              </a:rPr>
              <a:t>Agence spatiale européenne</a:t>
            </a:r>
            <a:r>
              <a:rPr lang="fr-FR" dirty="0"/>
              <a:t>) reconnaitre les espèces, évaluer la qualité, etc. </a:t>
            </a:r>
          </a:p>
          <a:p>
            <a:endParaRPr lang="fr-FR" b="1" dirty="0"/>
          </a:p>
          <a:p>
            <a:r>
              <a:rPr lang="fr-FR" b="1" dirty="0"/>
              <a:t>Des travaux ont permis de mettre au point des IA permettant d’alerter les agriculteur si le blé développe une maladie. </a:t>
            </a:r>
          </a:p>
          <a:p>
            <a:endParaRPr lang="fr-FR" b="1" dirty="0"/>
          </a:p>
          <a:p>
            <a:r>
              <a:rPr lang="fr-FR" b="1" dirty="0"/>
              <a:t>Carbon </a:t>
            </a:r>
            <a:r>
              <a:rPr lang="fr-FR" b="1" dirty="0" err="1"/>
              <a:t>bee</a:t>
            </a:r>
            <a:r>
              <a:rPr lang="fr-FR" b="1" dirty="0"/>
              <a:t> a développé un système d’IA embarqué permettant de traiter localement les mauvaises herbes</a:t>
            </a:r>
          </a:p>
          <a:p>
            <a:endParaRPr lang="fr-FR" b="1" dirty="0"/>
          </a:p>
          <a:p>
            <a:r>
              <a:rPr lang="fr-FR" b="1" dirty="0"/>
              <a:t>Des chercheurs ont aussi entrainé des IA à détecter précisément les espèces à partir de  photos</a:t>
            </a:r>
          </a:p>
          <a:p>
            <a:endParaRPr lang="fr-FR" b="1" dirty="0"/>
          </a:p>
          <a:p>
            <a:r>
              <a:rPr lang="fr-FR" b="1" dirty="0"/>
              <a:t>Un travail de recherche vise à évaluer la qualité du Cotton à partir de photos</a:t>
            </a:r>
          </a:p>
          <a:p>
            <a:endParaRPr lang="fr-FR" b="1"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40</a:t>
            </a:fld>
            <a:endParaRPr lang="fr-FR"/>
          </a:p>
        </p:txBody>
      </p:sp>
    </p:spTree>
    <p:extLst>
      <p:ext uri="{BB962C8B-B14F-4D97-AF65-F5344CB8AC3E}">
        <p14:creationId xmlns:p14="http://schemas.microsoft.com/office/powerpoint/2010/main" val="60759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15000"/>
              </a:lnSpc>
              <a:spcAft>
                <a:spcPts val="10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Nous utilisons tous les réseaux sociaux où le contenu proposé est hyper personnalisé!</a:t>
            </a:r>
          </a:p>
          <a:p>
            <a:pPr>
              <a:lnSpc>
                <a:spcPct val="115000"/>
              </a:lnSpc>
              <a:spcAft>
                <a:spcPts val="1000"/>
              </a:spcAft>
            </a:pP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1800" b="0" dirty="0">
                <a:effectLst/>
                <a:latin typeface="Calibri" panose="020F0502020204030204" pitchFamily="34" charset="0"/>
                <a:ea typeface="Calibri" panose="020F0502020204030204" pitchFamily="34" charset="0"/>
                <a:cs typeface="Times New Roman" panose="02020603050405020304" pitchFamily="18" charset="0"/>
              </a:rPr>
              <a:t>Facebook a plus d’1 Milliard d’utilisateurs et pourtant leurs IA parviennent à proposer des fils d’actualité en temps réel qui sont tous uniques. Pour cela, à l’instar des autres réseaux, ces IA vont s’appuyer sur vos centres d’intérêt, vos partages, les contenus précédemment consultés, les personnes de votre réseau…. Cette </a:t>
            </a:r>
            <a:r>
              <a:rPr lang="fr-FR" sz="1800" b="0" dirty="0" err="1">
                <a:effectLst/>
                <a:latin typeface="Calibri" panose="020F0502020204030204" pitchFamily="34" charset="0"/>
                <a:ea typeface="Calibri" panose="020F0502020204030204" pitchFamily="34" charset="0"/>
                <a:cs typeface="Times New Roman" panose="02020603050405020304" pitchFamily="18" charset="0"/>
              </a:rPr>
              <a:t>hyper-personnalisation</a:t>
            </a:r>
            <a:r>
              <a:rPr lang="fr-FR" sz="1800" b="0" dirty="0">
                <a:effectLst/>
                <a:latin typeface="Calibri" panose="020F0502020204030204" pitchFamily="34" charset="0"/>
                <a:ea typeface="Calibri" panose="020F0502020204030204" pitchFamily="34" charset="0"/>
                <a:cs typeface="Times New Roman" panose="02020603050405020304" pitchFamily="18" charset="0"/>
              </a:rPr>
              <a:t> permet aussi de vous proposer des publicités très ciblées qui rémunèrent certaines de ces plateformes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algn="l" defTabSz="914400" rtl="0" eaLnBrk="1" latinLnBrk="0" hangingPunct="1">
              <a:lnSpc>
                <a:spcPct val="115000"/>
              </a:lnSpc>
              <a:spcAft>
                <a:spcPts val="1000"/>
              </a:spcAft>
            </a:pPr>
            <a:r>
              <a:rPr lang="fr-FR" sz="1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Nous sommes également très nombreux à utiliser des plateformes comme </a:t>
            </a:r>
            <a:r>
              <a:rPr lang="fr-FR" sz="1800" b="1"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netflix</a:t>
            </a:r>
            <a:r>
              <a:rPr lang="fr-FR" sz="1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ou </a:t>
            </a:r>
            <a:r>
              <a:rPr lang="fr-FR" sz="1800" b="1"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deezer</a:t>
            </a:r>
            <a:r>
              <a:rPr lang="fr-FR" sz="1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Sur ces plateformes, la manière de consommer des utilisateurs est très fortement orientée par des moteurs de recommandation. Ceux-ci s’appuient à la fois sur la similarité des références proposées et sur la similarité des utilisateurs pour faire leurs recommandations. Il y a effectivement des chances que vous aimiez des films proches de vos films préférés et que vous aimiez les films recommandés par des personnes qui ont les mêmes goûts que vous.</a:t>
            </a:r>
          </a:p>
          <a:p>
            <a:pPr marL="0" algn="l" defTabSz="914400" rtl="0" eaLnBrk="1" latinLnBrk="0" hangingPunct="1">
              <a:lnSpc>
                <a:spcPct val="115000"/>
              </a:lnSpc>
              <a:spcAft>
                <a:spcPts val="1000"/>
              </a:spcAft>
            </a:pPr>
            <a:endParaRPr lang="fr-FR" sz="1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algn="l" defTabSz="914400" rtl="0" eaLnBrk="1" latinLnBrk="0" hangingPunct="1">
              <a:lnSpc>
                <a:spcPct val="115000"/>
              </a:lnSpc>
              <a:spcAft>
                <a:spcPts val="1000"/>
              </a:spcAft>
            </a:pPr>
            <a:r>
              <a:rPr lang="fr-FR" sz="1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 manière analogue, les sites de e-commerce se servent des moteurs recommandation pour augmenter leurs ventes. </a:t>
            </a:r>
            <a:r>
              <a:rPr lang="fr-FR" sz="1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Dans l’optique d’augmenter le panier moyen de ses clients, </a:t>
            </a:r>
            <a:r>
              <a:rPr lang="fr-FR" sz="1800" b="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ManoMAno</a:t>
            </a:r>
            <a:r>
              <a:rPr lang="fr-FR" sz="1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site de e-</a:t>
            </a:r>
            <a:r>
              <a:rPr lang="fr-FR" sz="2800" dirty="0"/>
              <a:t>commerce spécialisée dans le domaine du bricolage et du jardinage a mis au point un moteur de recommandation basé sur le design. Quand nous achetons un produit avec un certain design, il est probable que nous nous intéressions plus à des produits dont le design est proche. Leur IA permet donc d’évaluer la similarité des designs entre tous les produits et exploite ce calcul pour faire des recommandations à chaque client en fonction des produits déjà dans son panier. Lorsqu’ils ont mis au point cette IA en 2018, ils ont réalisé ce que l’on appelle un AB </a:t>
            </a:r>
            <a:r>
              <a:rPr lang="fr-FR" sz="2800" dirty="0" err="1"/>
              <a:t>testing</a:t>
            </a:r>
            <a:r>
              <a:rPr lang="fr-FR" sz="2800" dirty="0"/>
              <a:t>. </a:t>
            </a:r>
          </a:p>
          <a:p>
            <a:pPr marL="0" algn="l" defTabSz="914400" rtl="0" eaLnBrk="1" latinLnBrk="0" hangingPunct="1">
              <a:lnSpc>
                <a:spcPct val="115000"/>
              </a:lnSpc>
              <a:spcAft>
                <a:spcPts val="1000"/>
              </a:spcAft>
            </a:pPr>
            <a:r>
              <a:rPr lang="fr-FR" sz="2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y avait temporairement 2 versions du site, une avec le moteur de recommandation initial et une avec le nouveau moteur de recommandation. A chaque fois qu’un client se connecte, il se retrouve aléatoirement sur un des 2 sites. L’analyse des ventes a permis de constater que la version avec le nouveau moteur de recommandation  permettait de faire +7% sur le chiffre d’affaires! </a:t>
            </a:r>
          </a:p>
          <a:p>
            <a:pPr marL="0" algn="l" defTabSz="914400" rtl="0" eaLnBrk="1" latinLnBrk="0" hangingPunct="1">
              <a:lnSpc>
                <a:spcPct val="115000"/>
              </a:lnSpc>
              <a:spcAft>
                <a:spcPts val="1000"/>
              </a:spcAft>
            </a:pPr>
            <a:endParaRPr lang="fr-FR" sz="2800" b="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algn="l" defTabSz="914400" rtl="0" eaLnBrk="1" latinLnBrk="0" hangingPunct="1">
              <a:lnSpc>
                <a:spcPct val="115000"/>
              </a:lnSpc>
              <a:spcAft>
                <a:spcPts val="1000"/>
              </a:spcAft>
            </a:pPr>
            <a:r>
              <a:rPr lang="fr-FR" sz="2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Une IA peut donc avoir un impact direct sur la performance d’une entreprise. </a:t>
            </a:r>
            <a:endParaRPr lang="fr-FR" sz="1800" b="1"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a:t>
            </a:fld>
            <a:endParaRPr lang="fr-FR"/>
          </a:p>
        </p:txBody>
      </p:sp>
    </p:spTree>
    <p:extLst>
      <p:ext uri="{BB962C8B-B14F-4D97-AF65-F5344CB8AC3E}">
        <p14:creationId xmlns:p14="http://schemas.microsoft.com/office/powerpoint/2010/main" val="786268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solidFill>
                  <a:schemeClr val="dk1"/>
                </a:solidFill>
              </a:rPr>
              <a:t>Afin de garantir la sécurité des utilisateurs, à</a:t>
            </a:r>
            <a:r>
              <a:rPr lang="fr-FR" dirty="0"/>
              <a:t> l’ouverture de l’application le conducteur doit réaliser une </a:t>
            </a:r>
            <a:r>
              <a:rPr lang="fr-FR" dirty="0">
                <a:solidFill>
                  <a:schemeClr val="dk1"/>
                </a:solidFill>
              </a:rPr>
              <a:t>reconnaissance faciale</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41</a:t>
            </a:fld>
            <a:endParaRPr lang="fr-FR"/>
          </a:p>
        </p:txBody>
      </p:sp>
    </p:spTree>
    <p:extLst>
      <p:ext uri="{BB962C8B-B14F-4D97-AF65-F5344CB8AC3E}">
        <p14:creationId xmlns:p14="http://schemas.microsoft.com/office/powerpoint/2010/main" val="3830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 sz="1200" dirty="0">
                <a:solidFill>
                  <a:schemeClr val="dk1"/>
                </a:solidFill>
                <a:highlight>
                  <a:srgbClr val="FFFFFF"/>
                </a:highlight>
              </a:rPr>
              <a:t>Dans certains environnements dangereux (pompes à essence, Zone extraction..) la computer vision est utilisée pour détecter des éléments dangereux par caméra et lancer des alertes.</a:t>
            </a:r>
          </a:p>
          <a:p>
            <a:endParaRPr lang="fr" sz="1200" dirty="0">
              <a:solidFill>
                <a:schemeClr val="dk1"/>
              </a:solidFill>
              <a:highlight>
                <a:srgbClr val="FFFFFF"/>
              </a:highlight>
            </a:endParaRPr>
          </a:p>
          <a:p>
            <a:r>
              <a:rPr lang="fr" sz="1200" dirty="0">
                <a:solidFill>
                  <a:schemeClr val="dk1"/>
                </a:solidFill>
                <a:highlight>
                  <a:srgbClr val="FFFFFF"/>
                </a:highlight>
              </a:rPr>
              <a:t>Dans l’industrie de nombreux processus de qualité impliquent que des hommes contrôlent à l’</a:t>
            </a:r>
            <a:r>
              <a:rPr lang="fr-FR" sz="1200" dirty="0">
                <a:solidFill>
                  <a:schemeClr val="dk1"/>
                </a:solidFill>
                <a:highlight>
                  <a:srgbClr val="FFFFFF"/>
                </a:highlight>
              </a:rPr>
              <a:t>œ</a:t>
            </a:r>
            <a:r>
              <a:rPr lang="fr" sz="1200" dirty="0">
                <a:solidFill>
                  <a:schemeClr val="dk1"/>
                </a:solidFill>
                <a:highlight>
                  <a:srgbClr val="FFFFFF"/>
                </a:highlight>
              </a:rPr>
              <a:t>il nu la qualité de certaines pièces ou l’absence de défaut. Avec la computer vision, ces processus ont pu être automatisés et fiabilisés entrainant des économies et une amélioration de la qualité.</a:t>
            </a: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42</a:t>
            </a:fld>
            <a:endParaRPr lang="fr-FR"/>
          </a:p>
        </p:txBody>
      </p:sp>
    </p:spTree>
    <p:extLst>
      <p:ext uri="{BB962C8B-B14F-4D97-AF65-F5344CB8AC3E}">
        <p14:creationId xmlns:p14="http://schemas.microsoft.com/office/powerpoint/2010/main" val="1630220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L'intelligence artificielle trouve une application dans l'affinage du tri des déchets. L'« apprentissage profond » (</a:t>
            </a:r>
            <a:r>
              <a:rPr lang="fr-FR" i="1" dirty="0" err="1"/>
              <a:t>deep</a:t>
            </a:r>
            <a:r>
              <a:rPr lang="fr-FR" i="1" dirty="0"/>
              <a:t> </a:t>
            </a:r>
            <a:r>
              <a:rPr lang="fr-FR" i="1" dirty="0" err="1"/>
              <a:t>learning</a:t>
            </a:r>
            <a:r>
              <a:rPr lang="fr-FR" dirty="0"/>
              <a:t>) appliqué à la reconnaissance d'image permet d’identifier les types de déchet et ainsi aider des machines à mieux les trier. Pour cela, l’IA décompose l'image en pixels et traite l'information avec une série de filtres qui réduisent progressivement l'image à ses caractéristiques essentielles. L'objet « vu » par la machine peut ensuite être classé et donc trié.</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43</a:t>
            </a:fld>
            <a:endParaRPr lang="fr-FR"/>
          </a:p>
        </p:txBody>
      </p:sp>
    </p:spTree>
    <p:extLst>
      <p:ext uri="{BB962C8B-B14F-4D97-AF65-F5344CB8AC3E}">
        <p14:creationId xmlns:p14="http://schemas.microsoft.com/office/powerpoint/2010/main" val="548348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secteur de la santé, les applications potentielles de l’IA  sont nombreuses, que ce soit dans le champ de la prévention, du diagnostic, du soin, du suivi, de la recherche clinique, de l’épidémiologie, du développement de nouveaux produits.</a:t>
            </a:r>
          </a:p>
          <a:p>
            <a:endParaRPr lang="fr-FR" dirty="0"/>
          </a:p>
          <a:p>
            <a:r>
              <a:rPr lang="fr-FR" dirty="0"/>
              <a:t>Les progrès de l’intelligence artificielle sont considérables dans l’analyse automatique d’images et de nombreuses publications démontrent sa capacité à dépister le mélanome cutané, le cancer du sein par mammographie ou le cancer du poumon par scanner. </a:t>
            </a:r>
          </a:p>
          <a:p>
            <a:endParaRPr lang="fr-FR" dirty="0"/>
          </a:p>
          <a:p>
            <a:r>
              <a:rPr lang="fr-FR" dirty="0" err="1"/>
              <a:t>Vinod</a:t>
            </a:r>
            <a:r>
              <a:rPr lang="fr-FR" dirty="0"/>
              <a:t> </a:t>
            </a:r>
            <a:r>
              <a:rPr lang="fr-FR" dirty="0" err="1"/>
              <a:t>Khosla</a:t>
            </a:r>
            <a:r>
              <a:rPr lang="fr-FR" dirty="0"/>
              <a:t>, investisseur dans la Silicon Valley, prétend que « les machines remplaceront 80 % des médecins dans le futur »</a:t>
            </a:r>
          </a:p>
          <a:p>
            <a:r>
              <a:rPr lang="fr-FR" dirty="0"/>
              <a:t>Compte tenu des enjeux dans le médical, ce n’est peut-être pas qu’une simple provocation.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Passons au traitement du texte et du langage : le NLP ou </a:t>
            </a:r>
            <a:r>
              <a:rPr lang="fr" sz="1200" b="1" dirty="0">
                <a:solidFill>
                  <a:srgbClr val="FF0000"/>
                </a:solidFill>
                <a:latin typeface="Ubuntu"/>
                <a:ea typeface="Ubuntu"/>
                <a:cs typeface="Ubuntu"/>
                <a:sym typeface="Ubuntu"/>
              </a:rPr>
              <a:t>Natural Langage Processing</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44</a:t>
            </a:fld>
            <a:endParaRPr lang="fr-FR"/>
          </a:p>
        </p:txBody>
      </p:sp>
    </p:spTree>
    <p:extLst>
      <p:ext uri="{BB962C8B-B14F-4D97-AF65-F5344CB8AC3E}">
        <p14:creationId xmlns:p14="http://schemas.microsoft.com/office/powerpoint/2010/main" val="3126674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dirty="0" err="1">
                <a:solidFill>
                  <a:srgbClr val="434343"/>
                </a:solidFill>
                <a:latin typeface="Ubuntu"/>
                <a:ea typeface="Ubuntu"/>
                <a:cs typeface="Ubuntu"/>
                <a:sym typeface="Ubuntu"/>
              </a:rPr>
              <a:t>Telefónica</a:t>
            </a:r>
            <a:r>
              <a:rPr lang="fr-FR" sz="1200" dirty="0">
                <a:solidFill>
                  <a:srgbClr val="434343"/>
                </a:solidFill>
                <a:latin typeface="Ubuntu"/>
                <a:ea typeface="Ubuntu"/>
                <a:cs typeface="Ubuntu"/>
                <a:sym typeface="Ubuntu"/>
              </a:rPr>
              <a:t>, entreprise de télécommunications multinationale, souhaitait améliorer son expérience client en offrant des </a:t>
            </a:r>
            <a:r>
              <a:rPr lang="fr-FR" sz="1200" u="sng" dirty="0">
                <a:solidFill>
                  <a:srgbClr val="434343"/>
                </a:solidFill>
                <a:latin typeface="Ubuntu"/>
                <a:ea typeface="Ubuntu"/>
                <a:cs typeface="Ubuntu"/>
                <a:sym typeface="Ubuntu"/>
              </a:rPr>
              <a:t>expériences personnalisées </a:t>
            </a:r>
            <a:r>
              <a:rPr lang="fr-FR" sz="1200" dirty="0">
                <a:solidFill>
                  <a:srgbClr val="434343"/>
                </a:solidFill>
                <a:latin typeface="Ubuntu"/>
                <a:ea typeface="Ubuntu"/>
                <a:cs typeface="Ubuntu"/>
                <a:sym typeface="Ubuntu"/>
              </a:rPr>
              <a:t>à des millions de clients </a:t>
            </a:r>
          </a:p>
          <a:p>
            <a:pPr algn="just"/>
            <a:endParaRPr lang="fr-FR" sz="1200" dirty="0">
              <a:solidFill>
                <a:srgbClr val="434343"/>
              </a:solidFill>
              <a:latin typeface="Ubuntu"/>
              <a:ea typeface="Ubuntu"/>
              <a:cs typeface="Ubuntu"/>
              <a:sym typeface="Ubuntu"/>
            </a:endParaRPr>
          </a:p>
          <a:p>
            <a:pPr algn="just"/>
            <a:r>
              <a:rPr lang="fr-FR" sz="1200" dirty="0">
                <a:solidFill>
                  <a:srgbClr val="434343"/>
                </a:solidFill>
                <a:latin typeface="Ubuntu"/>
                <a:ea typeface="Ubuntu"/>
                <a:cs typeface="Ubuntu"/>
                <a:sym typeface="Ubuntu"/>
              </a:rPr>
              <a:t>Elle a développé Aura, un </a:t>
            </a:r>
            <a:r>
              <a:rPr lang="fr-FR" sz="1200" b="1" dirty="0">
                <a:solidFill>
                  <a:srgbClr val="434343"/>
                </a:solidFill>
                <a:latin typeface="Ubuntu"/>
                <a:ea typeface="Ubuntu"/>
                <a:cs typeface="Ubuntu"/>
                <a:sym typeface="Ubuntu"/>
              </a:rPr>
              <a:t>agent conversationnel intelligent et piloté par la voix</a:t>
            </a:r>
            <a:r>
              <a:rPr lang="fr-FR" sz="1200" dirty="0">
                <a:solidFill>
                  <a:srgbClr val="434343"/>
                </a:solidFill>
                <a:latin typeface="Ubuntu"/>
                <a:ea typeface="Ubuntu"/>
                <a:cs typeface="Ubuntu"/>
                <a:sym typeface="Ubuntu"/>
              </a:rPr>
              <a:t>, qui interagit avec les clients pour fournir des services d'assistance complets : gestion du compte, informations sur les programmes télévisés et même changer de chaîne.​</a:t>
            </a:r>
          </a:p>
          <a:p>
            <a:pPr algn="just"/>
            <a:endParaRPr lang="fr-FR" sz="1200" dirty="0">
              <a:solidFill>
                <a:srgbClr val="434343"/>
              </a:solidFill>
              <a:latin typeface="Ubuntu"/>
              <a:ea typeface="Ubuntu"/>
              <a:cs typeface="Ubuntu"/>
              <a:sym typeface="Ubuntu"/>
            </a:endParaRPr>
          </a:p>
          <a:p>
            <a:pPr algn="just"/>
            <a:r>
              <a:rPr lang="fr-FR" sz="1200" b="1" dirty="0">
                <a:solidFill>
                  <a:srgbClr val="BC1313"/>
                </a:solidFill>
                <a:latin typeface="Ubuntu"/>
                <a:ea typeface="Ubuntu"/>
                <a:cs typeface="Ubuntu"/>
                <a:sym typeface="Ubuntu"/>
              </a:rPr>
              <a:t>Les avantages sont nombreux : </a:t>
            </a:r>
            <a:r>
              <a:rPr lang="fr-FR" sz="1200" dirty="0">
                <a:solidFill>
                  <a:srgbClr val="434343"/>
                </a:solidFill>
                <a:latin typeface="Ubuntu"/>
                <a:ea typeface="Ubuntu"/>
                <a:cs typeface="Ubuntu"/>
                <a:sym typeface="Ubuntu"/>
              </a:rPr>
              <a:t>Engagement et satisfaction client accrus​, Réduction du coût de l'assistance client​, Nouvelles données d'entreprise générées par des interactions client accrues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45</a:t>
            </a:fld>
            <a:endParaRPr lang="fr-FR"/>
          </a:p>
        </p:txBody>
      </p:sp>
    </p:spTree>
    <p:extLst>
      <p:ext uri="{BB962C8B-B14F-4D97-AF65-F5344CB8AC3E}">
        <p14:creationId xmlns:p14="http://schemas.microsoft.com/office/powerpoint/2010/main" val="177102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dirty="0">
                <a:solidFill>
                  <a:srgbClr val="434343"/>
                </a:solidFill>
                <a:latin typeface="Ubuntu"/>
                <a:ea typeface="Ubuntu"/>
                <a:cs typeface="Ubuntu"/>
                <a:sym typeface="Ubuntu"/>
              </a:rPr>
              <a:t>UPS gère plus de 192 millions de demandes de suivi de colis clients chaque jour, la plupart avec son application UPS Mobile. L’entreprise souhaite faciliter l’accès aux différents services de l’application.</a:t>
            </a:r>
          </a:p>
          <a:p>
            <a:pPr algn="just"/>
            <a:endParaRPr lang="fr-FR" sz="1200" dirty="0">
              <a:solidFill>
                <a:srgbClr val="434343"/>
              </a:solidFill>
              <a:latin typeface="Ubuntu"/>
              <a:ea typeface="Ubuntu"/>
              <a:cs typeface="Ubuntu"/>
              <a:sym typeface="Ubuntu"/>
            </a:endParaRPr>
          </a:p>
          <a:p>
            <a:pPr algn="just"/>
            <a:r>
              <a:rPr lang="fr-FR" sz="1200" dirty="0">
                <a:solidFill>
                  <a:srgbClr val="434343"/>
                </a:solidFill>
                <a:latin typeface="Ubuntu"/>
                <a:ea typeface="Ubuntu"/>
                <a:cs typeface="Ubuntu"/>
                <a:sym typeface="Ubuntu"/>
              </a:rPr>
              <a:t>Un bot que les clients peuvent déclencher à l'aide de commandes textuelles ou vocales via les réseaux sociaux, les appareils mobiles et les assistants virtuels émergents (Alexa, Google assistant...) afin de personnaliser le processus de livraison des colis et de faciliter leur suivi.</a:t>
            </a:r>
          </a:p>
          <a:p>
            <a:pPr algn="just"/>
            <a:endParaRPr lang="fr-FR" sz="1200" dirty="0">
              <a:solidFill>
                <a:srgbClr val="434343"/>
              </a:solidFill>
              <a:latin typeface="Ubuntu"/>
              <a:ea typeface="Ubuntu"/>
              <a:cs typeface="Ubuntu"/>
              <a:sym typeface="Ubuntu"/>
            </a:endParaRPr>
          </a:p>
          <a:p>
            <a:pPr algn="just"/>
            <a:r>
              <a:rPr lang="fr-FR" sz="1200" b="1" dirty="0">
                <a:solidFill>
                  <a:srgbClr val="BC1313"/>
                </a:solidFill>
                <a:latin typeface="Ubuntu"/>
                <a:ea typeface="Ubuntu"/>
                <a:cs typeface="Ubuntu"/>
                <a:sym typeface="Ubuntu"/>
              </a:rPr>
              <a:t>AVANTAGES​</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Accessibilité aux services UPS avec ou sans l’application à travers les réseaux sociaux et autres canaux numériques</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Collecte des questions les plus fréquemment posées par les clients - Personnalisation du service</a:t>
            </a:r>
          </a:p>
          <a:p>
            <a:pPr marL="609585" indent="-406390" algn="just">
              <a:buClr>
                <a:srgbClr val="434343"/>
              </a:buClr>
              <a:buSzPts val="1200"/>
              <a:buFont typeface="Ubuntu"/>
              <a:buChar char="●"/>
            </a:pPr>
            <a:r>
              <a:rPr lang="fr-FR" sz="1200" dirty="0">
                <a:solidFill>
                  <a:srgbClr val="434343"/>
                </a:solidFill>
                <a:latin typeface="Ubuntu"/>
                <a:ea typeface="Ubuntu"/>
                <a:cs typeface="Ubuntu"/>
                <a:sym typeface="Ubuntu"/>
              </a:rPr>
              <a:t>Un seul bot collecte &amp; répond sur l’ensemble des plate</a:t>
            </a:r>
            <a:r>
              <a:rPr lang="fr-FR" sz="1200" b="1" dirty="0">
                <a:solidFill>
                  <a:srgbClr val="434343"/>
                </a:solidFill>
                <a:latin typeface="Ubuntu"/>
                <a:ea typeface="Ubuntu"/>
                <a:cs typeface="Ubuntu"/>
                <a:sym typeface="Ubuntu"/>
              </a:rPr>
              <a:t>s</a:t>
            </a:r>
            <a:r>
              <a:rPr lang="fr-FR" sz="1200" dirty="0">
                <a:solidFill>
                  <a:srgbClr val="434343"/>
                </a:solidFill>
                <a:latin typeface="Ubuntu"/>
                <a:ea typeface="Ubuntu"/>
                <a:cs typeface="Ubuntu"/>
                <a:sym typeface="Ubuntu"/>
              </a:rPr>
              <a:t>-formes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46</a:t>
            </a:fld>
            <a:endParaRPr lang="fr-FR"/>
          </a:p>
        </p:txBody>
      </p:sp>
    </p:spTree>
    <p:extLst>
      <p:ext uri="{BB962C8B-B14F-4D97-AF65-F5344CB8AC3E}">
        <p14:creationId xmlns:p14="http://schemas.microsoft.com/office/powerpoint/2010/main" val="3719175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Natural Langage </a:t>
            </a:r>
            <a:r>
              <a:rPr lang="fr-FR" dirty="0" err="1"/>
              <a:t>Processing</a:t>
            </a:r>
            <a:r>
              <a:rPr lang="fr-FR" dirty="0"/>
              <a:t> trouve une application très utile dans le recrutement. Il va servir à rapprocher des </a:t>
            </a:r>
            <a:r>
              <a:rPr lang="fr-FR" dirty="0" err="1"/>
              <a:t>CVs</a:t>
            </a:r>
            <a:r>
              <a:rPr lang="fr-FR" dirty="0"/>
              <a:t> et des offres d’emploi. Concrètement l’objectif est de déterminer un espace de mots capable de décrire la diversité des informations contenues dans les CV et les offres. Cet espace est généralement déterminé en utilisant le </a:t>
            </a:r>
            <a:r>
              <a:rPr lang="fr-FR" dirty="0" err="1"/>
              <a:t>deep</a:t>
            </a:r>
            <a:r>
              <a:rPr lang="fr-FR" dirty="0"/>
              <a:t> </a:t>
            </a:r>
            <a:r>
              <a:rPr lang="fr-FR" dirty="0" err="1"/>
              <a:t>learning</a:t>
            </a:r>
            <a:r>
              <a:rPr lang="fr-FR" dirty="0"/>
              <a:t> qui va permettre d’isoler les mots (ou combinaisons de mots) les plus pertinents pour décrire tout le corpus. Une fois mis au point, il sera possible de projeter chaque CV et chaque offre dans cet espace. Chaque élément (cv ou offre) devient alors un vecteur. Il est possible alors de considérer la distance entre chaque offre et chaque CV pour définir des </a:t>
            </a:r>
            <a:r>
              <a:rPr lang="fr-FR" dirty="0" err="1"/>
              <a:t>matchings</a:t>
            </a:r>
            <a:r>
              <a:rPr lang="fr-FR" dirty="0"/>
              <a:t> pertinents.</a:t>
            </a:r>
          </a:p>
          <a:p>
            <a:endParaRPr lang="fr-FR" dirty="0"/>
          </a:p>
          <a:p>
            <a:r>
              <a:rPr lang="fr-FR" b="1" dirty="0"/>
              <a:t>*Word </a:t>
            </a:r>
            <a:r>
              <a:rPr lang="fr-FR" b="1" dirty="0" err="1"/>
              <a:t>embedding</a:t>
            </a:r>
            <a:r>
              <a:rPr lang="fr-FR" b="1" dirty="0"/>
              <a:t> = plongement de mots, peut-on éventuellement clarifier ce terme par : regroupement de mots ?</a:t>
            </a:r>
          </a:p>
          <a:p>
            <a:endParaRPr lang="fr-FR" b="1" dirty="0"/>
          </a:p>
          <a:p>
            <a:r>
              <a:rPr lang="fr-FR" b="1" dirty="0"/>
              <a:t>Voici une proposition : Comme vu précédemment avec le moteur de recommandation de films, le </a:t>
            </a:r>
            <a:r>
              <a:rPr lang="fr-FR" b="1" dirty="0" err="1"/>
              <a:t>word</a:t>
            </a:r>
            <a:r>
              <a:rPr lang="fr-FR" b="1" dirty="0"/>
              <a:t> </a:t>
            </a:r>
            <a:r>
              <a:rPr lang="fr-FR" b="1" dirty="0" err="1"/>
              <a:t>embedding</a:t>
            </a:r>
            <a:r>
              <a:rPr lang="fr-FR" b="1" dirty="0"/>
              <a:t> consiste à transformer tout le corpus de mots utilisés dans les CV et les Offres en colonnes identifiant chaque mot intéressant. Pour chaque CV et chaque Offre ces colonnes sont remplies de valeurs entre 0 et 1 en fonction de si le mot est présent dans le document. Si le mot est présent plusieurs fois dans un CV et très rarement dans les autres, il obtiendra alors une valeur proche de 0. Si le mot n’est pas présent, la valeur sera 0. On obtient ainsi des vecteurs numériques qui décrivent les documents textuels initiaux.</a:t>
            </a:r>
          </a:p>
          <a:p>
            <a:endParaRPr lang="fr-FR" b="1" dirty="0"/>
          </a:p>
          <a:p>
            <a:endParaRPr lang="fr-FR" b="1"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47</a:t>
            </a:fld>
            <a:endParaRPr lang="fr-FR"/>
          </a:p>
        </p:txBody>
      </p:sp>
    </p:spTree>
    <p:extLst>
      <p:ext uri="{BB962C8B-B14F-4D97-AF65-F5344CB8AC3E}">
        <p14:creationId xmlns:p14="http://schemas.microsoft.com/office/powerpoint/2010/main" val="1831922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a:t>
            </a:r>
            <a:r>
              <a:rPr lang="fr-FR" strike="sngStrike" dirty="0"/>
              <a:t>e </a:t>
            </a:r>
            <a:r>
              <a:rPr lang="fr-FR" dirty="0"/>
              <a:t>cas d’usage répandu du NLP (Natural Langage </a:t>
            </a:r>
            <a:r>
              <a:rPr lang="fr-FR" dirty="0" err="1"/>
              <a:t>Processing</a:t>
            </a:r>
            <a:r>
              <a:rPr lang="fr-FR" dirty="0"/>
              <a:t>) dans les entreprises qui ont des agents chargés de la relation clientèle  est la classification automatique des emails. C’est notamment le cas dans les banques, les assurances, pole emploi, etc. </a:t>
            </a:r>
          </a:p>
          <a:p>
            <a:endParaRPr lang="fr-FR" dirty="0"/>
          </a:p>
          <a:p>
            <a:r>
              <a:rPr lang="fr-FR" dirty="0"/>
              <a:t>Ces agents reçoivent quotidiennement de nombreux emails et leur traitement peut être très chronophage. De plus certains emails peuvent nécessiter un traitement en urgence (ex: vol d’une carte de crédit)</a:t>
            </a:r>
          </a:p>
          <a:p>
            <a:endParaRPr lang="fr-FR" dirty="0"/>
          </a:p>
          <a:p>
            <a:r>
              <a:rPr lang="fr-FR" dirty="0"/>
              <a:t>Dans ces contextes, certaines entreprises vont mettre en place une IA permettant de classer automatiquement les emails des agents et leur proposer des gabarits de réponse. De cette façon, les agents gagnent du temps et la relation clientèle peut être améliorée.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48</a:t>
            </a:fld>
            <a:endParaRPr lang="fr-FR"/>
          </a:p>
        </p:txBody>
      </p:sp>
    </p:spTree>
    <p:extLst>
      <p:ext uri="{BB962C8B-B14F-4D97-AF65-F5344CB8AC3E}">
        <p14:creationId xmlns:p14="http://schemas.microsoft.com/office/powerpoint/2010/main" val="1939785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solutions de génération de langage naturel (NLG) convertissent automatiquement des données structurées – telles que celles trouvées dans une base de données, une application ou dans un flux en direct – en un récit textuel.</a:t>
            </a:r>
          </a:p>
          <a:p>
            <a:endParaRPr lang="fr-FR" dirty="0"/>
          </a:p>
          <a:p>
            <a:r>
              <a:rPr lang="fr-FR" dirty="0"/>
              <a:t>Cela permet aux utilisateurs d’accéder plus facilement aux données en lisant ou en écoutant, et donc de mieux les comprendre.</a:t>
            </a:r>
          </a:p>
          <a:p>
            <a:endParaRPr lang="fr-FR" dirty="0"/>
          </a:p>
          <a:p>
            <a:pPr>
              <a:buFont typeface="Arial" panose="020B0604020202020204" pitchFamily="34" charset="0"/>
              <a:buChar char="•"/>
            </a:pPr>
            <a:endParaRPr lang="fr-FR" dirty="0"/>
          </a:p>
          <a:p>
            <a:r>
              <a:rPr lang="fr-FR" dirty="0"/>
              <a:t>Aujourd’hui, l’état de l’art des solutions de NLG, basées sur des modèles, est efficace pour répondre à des cas d’usage spécifiques :</a:t>
            </a:r>
          </a:p>
          <a:p>
            <a:pPr>
              <a:buFont typeface="Arial" panose="020B0604020202020204" pitchFamily="34" charset="0"/>
              <a:buChar char="•"/>
            </a:pPr>
            <a:r>
              <a:rPr lang="fr-FR" dirty="0"/>
              <a:t>Génération automatisée des textes d’analyse et de tableaux de bord</a:t>
            </a:r>
          </a:p>
          <a:p>
            <a:pPr>
              <a:buFont typeface="Arial" panose="020B0604020202020204" pitchFamily="34" charset="0"/>
              <a:buChar char="•"/>
            </a:pPr>
            <a:r>
              <a:rPr lang="fr-FR" dirty="0"/>
              <a:t>Rédaction automatisée d’articles et de dépêches (sport, politique, météo, finance..)</a:t>
            </a:r>
          </a:p>
          <a:p>
            <a:pPr>
              <a:buFont typeface="Arial" panose="020B0604020202020204" pitchFamily="34" charset="0"/>
              <a:buChar char="•"/>
            </a:pPr>
            <a:r>
              <a:rPr lang="fr-FR" dirty="0"/>
              <a:t>Rédaction de descriptifs produits pour les sites e-commerce ou immobilier</a:t>
            </a:r>
          </a:p>
          <a:p>
            <a:pPr>
              <a:buFont typeface="Arial" panose="020B0604020202020204" pitchFamily="34" charset="0"/>
              <a:buChar char="•"/>
            </a:pPr>
            <a:r>
              <a:rPr lang="fr-FR" dirty="0"/>
              <a:t>Génération automatique personnalisée de messages et d’emails pour une meilleure communication avec les clients</a:t>
            </a:r>
          </a:p>
          <a:p>
            <a:endParaRPr lang="fr-FR" dirty="0"/>
          </a:p>
          <a:p>
            <a:pPr>
              <a:buFont typeface="Arial" panose="020B0604020202020204" pitchFamily="34" charset="0"/>
              <a:buNone/>
            </a:pPr>
            <a:r>
              <a:rPr lang="fr-FR" dirty="0"/>
              <a:t>Cela améliore considérablement la productivité de l’entreprise et réduit le nombre d’analystes et de rédacteurs. C’est particulièrement vrai dans le domaine du </a:t>
            </a:r>
            <a:r>
              <a:rPr lang="fr-FR" dirty="0" err="1"/>
              <a:t>reporting</a:t>
            </a:r>
            <a:r>
              <a:rPr lang="fr-FR" dirty="0"/>
              <a:t>, de la génération d’articles ou de descriptifs produits.</a:t>
            </a:r>
          </a:p>
          <a:p>
            <a:pPr>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Passons au </a:t>
            </a:r>
            <a:r>
              <a:rPr lang="fr-FR" dirty="0" err="1"/>
              <a:t>knowledge</a:t>
            </a:r>
            <a:r>
              <a:rPr lang="fr-FR" dirty="0"/>
              <a:t> </a:t>
            </a:r>
            <a:r>
              <a:rPr lang="fr-FR" dirty="0" err="1"/>
              <a:t>mining</a:t>
            </a:r>
            <a:r>
              <a:rPr lang="fr-FR" dirty="0"/>
              <a:t> ou extraction d’informations </a:t>
            </a:r>
          </a:p>
          <a:p>
            <a:pPr>
              <a:buFont typeface="Arial" panose="020B0604020202020204" pitchFamily="34" charset="0"/>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49</a:t>
            </a:fld>
            <a:endParaRPr lang="fr-FR"/>
          </a:p>
        </p:txBody>
      </p:sp>
    </p:spTree>
    <p:extLst>
      <p:ext uri="{BB962C8B-B14F-4D97-AF65-F5344CB8AC3E}">
        <p14:creationId xmlns:p14="http://schemas.microsoft.com/office/powerpoint/2010/main" val="3049017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Aujourd’hui l’ensemble des entreprises tous secteurs confondus, de la santé, de l’énergie,  des médias, du </a:t>
            </a:r>
            <a:r>
              <a:rPr lang="fr-FR" dirty="0" err="1"/>
              <a:t>retail</a:t>
            </a:r>
            <a:r>
              <a:rPr lang="fr-FR" dirty="0"/>
              <a:t>… sont à la recherche de nouveaux moyens d’exploiter leurs gisements de connaissances.</a:t>
            </a:r>
          </a:p>
          <a:p>
            <a:r>
              <a:rPr lang="fr-FR" dirty="0"/>
              <a:t>Parmi ceux-ci, la capacité de recherche cognitive permettant la reconnaissance de textes, d’images ou l’analyse de sentiments sont en vogue. Ces techniques avancées sont désormais utilisées pour analyser des informations aujourd’hui non exploitées, afin de faciliter et accélérer la recherche de données clés, dans le but de gagner du temps et d’accélérer les projets.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50</a:t>
            </a:fld>
            <a:endParaRPr lang="fr-FR"/>
          </a:p>
        </p:txBody>
      </p:sp>
    </p:spTree>
    <p:extLst>
      <p:ext uri="{BB962C8B-B14F-4D97-AF65-F5344CB8AC3E}">
        <p14:creationId xmlns:p14="http://schemas.microsoft.com/office/powerpoint/2010/main" val="1081500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t>
            </a:r>
            <a:r>
              <a:rPr lang="fr-FR" i="1" dirty="0" err="1"/>
              <a:t>devices</a:t>
            </a:r>
            <a:r>
              <a:rPr lang="fr-FR" i="1" dirty="0"/>
              <a:t> </a:t>
            </a:r>
            <a:r>
              <a:rPr lang="fr-FR" b="1" i="1" dirty="0"/>
              <a:t>(dispositifs) </a:t>
            </a:r>
            <a:r>
              <a:rPr lang="fr-FR" i="0" dirty="0"/>
              <a:t>et les logiciels que nous utilisons sont remplies d’IA. Le floutage sur les outils de visio-conférence est permis par une IA. Les corrections automatiques proposées sur différents logiciels de traitement de texte ou sur les fonctionnalités de messagerie reposent toutes sur des IA. Les smartphones sont également remplis d’IA et remplis d’application exploitant l’IA. Siri permet d’appeler sa Mère simplement avec une commande vocale : « Appelle Maman ». Avec 1 Smartphone, il </a:t>
            </a:r>
            <a:r>
              <a:rPr lang="fr-FR" b="0" i="0" dirty="0"/>
              <a:t>est</a:t>
            </a:r>
            <a:r>
              <a:rPr lang="fr-FR" i="0" dirty="0"/>
              <a:t> possible de faire simplement des photos dont la qualité égale celle des photographes. Des IA embarquées optimisent pour nous les différents paramètres. Waze calcule en temps réel l’itinéraire le plus optimal. </a:t>
            </a:r>
          </a:p>
          <a:p>
            <a:endParaRPr lang="fr-FR" i="0" dirty="0"/>
          </a:p>
          <a:p>
            <a:r>
              <a:rPr lang="fr-FR" i="0" dirty="0"/>
              <a:t>Certaines applications utilisent l’IA de manière très ludique : </a:t>
            </a:r>
          </a:p>
          <a:p>
            <a:endParaRPr lang="fr-FR" i="0" dirty="0"/>
          </a:p>
          <a:p>
            <a:r>
              <a:rPr lang="fr-FR" i="0" dirty="0"/>
              <a:t>https://twitter.com/i/status/1370061119960854531</a:t>
            </a:r>
          </a:p>
          <a:p>
            <a:endParaRPr lang="fr-FR" i="0"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a:t>
            </a:fld>
            <a:endParaRPr lang="fr-FR"/>
          </a:p>
        </p:txBody>
      </p:sp>
    </p:spTree>
    <p:extLst>
      <p:ext uri="{BB962C8B-B14F-4D97-AF65-F5344CB8AC3E}">
        <p14:creationId xmlns:p14="http://schemas.microsoft.com/office/powerpoint/2010/main" val="1157384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i="0" u="none" strike="noStrike" dirty="0">
                <a:solidFill>
                  <a:srgbClr val="FFFFFF"/>
                </a:solidFill>
                <a:effectLst/>
                <a:latin typeface="Calibri" panose="020F0502020204030204" pitchFamily="34" charset="0"/>
              </a:rPr>
              <a:t>Il par exemple possible d’analyser les commentaires laissés par des clients pour en extraire des informations </a:t>
            </a:r>
            <a:r>
              <a:rPr lang="fr-FR" sz="1800" b="1" i="0" u="none" strike="noStrike" dirty="0" err="1">
                <a:solidFill>
                  <a:srgbClr val="FFFFFF"/>
                </a:solidFill>
                <a:effectLst/>
                <a:latin typeface="Calibri" panose="020F0502020204030204" pitchFamily="34" charset="0"/>
              </a:rPr>
              <a:t>clées</a:t>
            </a:r>
            <a:r>
              <a:rPr lang="fr-FR" sz="1800" b="1" i="0" u="none" strike="noStrike" dirty="0">
                <a:solidFill>
                  <a:srgbClr val="FFFFFF"/>
                </a:solidFill>
                <a:effectLst/>
                <a:latin typeface="Calibri" panose="020F0502020204030204" pitchFamily="34" charset="0"/>
              </a:rPr>
              <a:t>.  </a:t>
            </a:r>
          </a:p>
          <a:p>
            <a:r>
              <a:rPr lang="fr-FR" sz="1800" b="0" i="0" u="none" strike="noStrike" dirty="0">
                <a:solidFill>
                  <a:srgbClr val="FFFFFF"/>
                </a:solidFill>
                <a:effectLst/>
                <a:latin typeface="Calibri" panose="020F0502020204030204" pitchFamily="34" charset="0"/>
              </a:rPr>
              <a:t>Sur de nombreuses plateformes en ligne vous pouvez laisser des commentaires (trip </a:t>
            </a:r>
            <a:r>
              <a:rPr lang="fr-FR" sz="1800" b="0" i="0" u="none" strike="noStrike" dirty="0" err="1">
                <a:solidFill>
                  <a:srgbClr val="FFFFFF"/>
                </a:solidFill>
                <a:effectLst/>
                <a:latin typeface="Calibri" panose="020F0502020204030204" pitchFamily="34" charset="0"/>
              </a:rPr>
              <a:t>advisor</a:t>
            </a:r>
            <a:r>
              <a:rPr lang="fr-FR" sz="1800" b="0" i="0" u="none" strike="noStrike" dirty="0">
                <a:solidFill>
                  <a:srgbClr val="FFFFFF"/>
                </a:solidFill>
                <a:effectLst/>
                <a:latin typeface="Calibri" panose="020F0502020204030204" pitchFamily="34" charset="0"/>
              </a:rPr>
              <a:t>, google, </a:t>
            </a:r>
            <a:r>
              <a:rPr lang="fr-FR" sz="1800" b="0" i="0" u="none" strike="noStrike" dirty="0" err="1">
                <a:solidFill>
                  <a:srgbClr val="FFFFFF"/>
                </a:solidFill>
                <a:effectLst/>
                <a:latin typeface="Calibri" panose="020F0502020204030204" pitchFamily="34" charset="0"/>
              </a:rPr>
              <a:t>booking</a:t>
            </a:r>
            <a:r>
              <a:rPr lang="fr-FR" sz="1800" b="0" i="0" u="none" strike="noStrike" dirty="0">
                <a:solidFill>
                  <a:srgbClr val="FFFFFF"/>
                </a:solidFill>
                <a:effectLst/>
                <a:latin typeface="Calibri" panose="020F0502020204030204" pitchFamily="34" charset="0"/>
              </a:rPr>
              <a:t>, etc.). </a:t>
            </a:r>
          </a:p>
          <a:p>
            <a:r>
              <a:rPr lang="fr-FR" sz="1800" b="0" i="0" u="none" strike="noStrike" dirty="0">
                <a:solidFill>
                  <a:srgbClr val="FFFFFF"/>
                </a:solidFill>
                <a:effectLst/>
                <a:latin typeface="Calibri" panose="020F0502020204030204" pitchFamily="34" charset="0"/>
              </a:rPr>
              <a:t>Des algorithmes sont efficaces pour identifier les messages négatifs et en extraire les principaux sujets. On peut en déduire les motifs d’</a:t>
            </a:r>
            <a:r>
              <a:rPr lang="fr-FR" dirty="0"/>
              <a:t>insatisfaction principaux et essayer d’y remédier.</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51</a:t>
            </a:fld>
            <a:endParaRPr lang="fr-FR"/>
          </a:p>
        </p:txBody>
      </p:sp>
    </p:spTree>
    <p:extLst>
      <p:ext uri="{BB962C8B-B14F-4D97-AF65-F5344CB8AC3E}">
        <p14:creationId xmlns:p14="http://schemas.microsoft.com/office/powerpoint/2010/main" val="4245114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L’écoute, l’analyse et la gestion des publications et des conversations sur le web social</a:t>
            </a:r>
            <a:r>
              <a:rPr lang="fr-FR" strike="sngStrike" dirty="0"/>
              <a:t> est </a:t>
            </a:r>
            <a:r>
              <a:rPr lang="fr-FR" b="1" dirty="0"/>
              <a:t>sont</a:t>
            </a:r>
            <a:r>
              <a:rPr lang="fr-FR" dirty="0"/>
              <a:t> aujourd’hui un passage obligé pour gérer la réputation d’une marque, ses relations clients sur ses espaces en ligne maîtrisés et non maîtrisés, identifier ses influenceurs, ambassadeurs et détracteurs, veiller son secteur d’activité et ses concurrents, repérer des signaux faibles, des usages, des attentes et des freins des consommateurs.</a:t>
            </a:r>
          </a:p>
          <a:p>
            <a:endParaRPr lang="fr-FR" dirty="0"/>
          </a:p>
          <a:p>
            <a:r>
              <a:rPr lang="fr-FR" dirty="0"/>
              <a:t>Le WEB </a:t>
            </a:r>
            <a:r>
              <a:rPr lang="fr-FR" dirty="0" err="1"/>
              <a:t>listening</a:t>
            </a:r>
            <a:r>
              <a:rPr lang="fr-FR" dirty="0"/>
              <a:t> </a:t>
            </a:r>
            <a:r>
              <a:rPr lang="fr-FR" b="1" dirty="0"/>
              <a:t>(écoute web) </a:t>
            </a:r>
            <a:r>
              <a:rPr lang="fr-FR" dirty="0"/>
              <a:t>rapproche l'analyse linguistique d'un corpus de texte - à l'instar de tweets, d'une vidéo ou des transcriptions d'un call center - à l'analyse comportementale des internautes fréquentant ce corpus, grâce aux </a:t>
            </a:r>
            <a:r>
              <a:rPr lang="fr-FR" b="1" dirty="0"/>
              <a:t>cookies(à définir svp )</a:t>
            </a:r>
            <a:r>
              <a:rPr lang="fr-FR" dirty="0"/>
              <a:t> (anonymes). Un </a:t>
            </a:r>
            <a:r>
              <a:rPr lang="fr-FR" b="1" dirty="0"/>
              <a:t>cookie est</a:t>
            </a:r>
            <a:r>
              <a:rPr lang="fr-FR" dirty="0"/>
              <a:t> un fichier qui permet d'enregistrer des informations relatives à la navigation de votre ordinateur sur le site internet (ex. nombres de visites, nombre de pages vues…) et permet notamment de faciliter vos visites sur le site.</a:t>
            </a:r>
          </a:p>
          <a:p>
            <a:endParaRPr lang="fr-FR" dirty="0"/>
          </a:p>
          <a:p>
            <a:r>
              <a:rPr lang="fr-FR" sz="1200" kern="1200" dirty="0">
                <a:solidFill>
                  <a:schemeClr val="tx1"/>
                </a:solidFill>
                <a:latin typeface="+mn-lt"/>
                <a:ea typeface="+mn-ea"/>
                <a:cs typeface="+mn-cs"/>
              </a:rPr>
              <a:t>les cas d'utilisation sont  multiples pour les marques : identifier de nouvelles offres ou de nouveaux produits, </a:t>
            </a:r>
            <a:r>
              <a:rPr lang="fr-FR"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recruter des communautés</a:t>
            </a:r>
            <a:r>
              <a:rPr lang="fr-FR" sz="1200" kern="1200" dirty="0">
                <a:solidFill>
                  <a:schemeClr val="tx1"/>
                </a:solidFill>
                <a:latin typeface="+mn-lt"/>
                <a:ea typeface="+mn-ea"/>
                <a:cs typeface="+mn-cs"/>
              </a:rPr>
              <a:t>, vérifier l'affinité des cibles pour un produit donné, écouter la réputation d'une marque pendant - et après - la campagne de communication, </a:t>
            </a:r>
            <a:r>
              <a:rPr lang="fr-FR" sz="1200"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détecter les signaux faibles</a:t>
            </a:r>
            <a:r>
              <a:rPr lang="fr-FR" sz="1200" kern="1200" dirty="0">
                <a:solidFill>
                  <a:schemeClr val="tx1"/>
                </a:solidFill>
                <a:latin typeface="+mn-lt"/>
                <a:ea typeface="+mn-ea"/>
                <a:cs typeface="+mn-cs"/>
              </a:rPr>
              <a:t> ou, encore, déceler de nouveaux mots. </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52</a:t>
            </a:fld>
            <a:endParaRPr lang="fr-FR"/>
          </a:p>
        </p:txBody>
      </p:sp>
    </p:spTree>
    <p:extLst>
      <p:ext uri="{BB962C8B-B14F-4D97-AF65-F5344CB8AC3E}">
        <p14:creationId xmlns:p14="http://schemas.microsoft.com/office/powerpoint/2010/main" val="19098849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Font typeface="Arial" panose="020B0604020202020204" pitchFamily="34" charset="0"/>
              <a:buNone/>
            </a:pPr>
            <a:r>
              <a:rPr lang="fr-FR" dirty="0"/>
              <a:t>Les usages sont pléthoriques et concernent tous les secteurs d’activité et tous les types de données : structurées, le texte, la voix et les images.</a:t>
            </a:r>
          </a:p>
          <a:p>
            <a:pPr marL="0" indent="0" algn="just">
              <a:buFont typeface="Arial" panose="020B0604020202020204" pitchFamily="34" charset="0"/>
              <a:buNone/>
            </a:pPr>
            <a:endParaRPr lang="fr-FR" dirty="0"/>
          </a:p>
          <a:p>
            <a:pPr marL="0" indent="0" algn="just">
              <a:buFont typeface="Arial" panose="020B0604020202020204" pitchFamily="34" charset="0"/>
              <a:buNone/>
            </a:pPr>
            <a:r>
              <a:rPr lang="fr-FR" dirty="0"/>
              <a:t>Dans chaque entreprise, il est possible de trouver des dizaines de cas d’usage.</a:t>
            </a:r>
          </a:p>
          <a:p>
            <a:pPr marL="0" indent="0" algn="just">
              <a:buFont typeface="Arial" panose="020B0604020202020204" pitchFamily="34" charset="0"/>
              <a:buNone/>
            </a:pPr>
            <a:endParaRPr lang="fr-FR" dirty="0"/>
          </a:p>
          <a:p>
            <a:pPr marL="0" indent="0" algn="just">
              <a:buFont typeface="Arial" panose="020B0604020202020204" pitchFamily="34" charset="0"/>
              <a:buNone/>
            </a:pPr>
            <a:r>
              <a:rPr lang="fr-FR" dirty="0"/>
              <a:t>l’IA est un levier de compétitivité majeur. </a:t>
            </a:r>
          </a:p>
          <a:p>
            <a:pPr marL="0" indent="0" algn="just">
              <a:buFont typeface="Arial" panose="020B0604020202020204" pitchFamily="34" charset="0"/>
              <a:buNone/>
            </a:pPr>
            <a:endParaRPr lang="fr-FR" dirty="0"/>
          </a:p>
          <a:p>
            <a:pPr marL="0" indent="0" algn="just">
              <a:buFont typeface="Arial" panose="020B0604020202020204" pitchFamily="34" charset="0"/>
              <a:buNone/>
            </a:pPr>
            <a:r>
              <a:rPr lang="fr-FR" dirty="0"/>
              <a:t>Pour les entreprises, c’est donc une nouvelle révolution à bien négocier</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53</a:t>
            </a:fld>
            <a:endParaRPr lang="fr-FR"/>
          </a:p>
        </p:txBody>
      </p:sp>
    </p:spTree>
    <p:extLst>
      <p:ext uri="{BB962C8B-B14F-4D97-AF65-F5344CB8AC3E}">
        <p14:creationId xmlns:p14="http://schemas.microsoft.com/office/powerpoint/2010/main" val="19366134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Découvrons comment se mène un projet d’IA dans une entreprise.</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54</a:t>
            </a:fld>
            <a:endParaRPr lang="fr-FR"/>
          </a:p>
        </p:txBody>
      </p:sp>
    </p:spTree>
    <p:extLst>
      <p:ext uri="{BB962C8B-B14F-4D97-AF65-F5344CB8AC3E}">
        <p14:creationId xmlns:p14="http://schemas.microsoft.com/office/powerpoint/2010/main" val="2177073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présent schéma détaille les étapes d’un projet d’Intelligence Artificielle. Découvrons les avec un projet réel. </a:t>
            </a:r>
            <a:endParaRPr lang="fr-FR" b="1"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55</a:t>
            </a:fld>
            <a:endParaRPr lang="fr-FR"/>
          </a:p>
        </p:txBody>
      </p:sp>
    </p:spTree>
    <p:extLst>
      <p:ext uri="{BB962C8B-B14F-4D97-AF65-F5344CB8AC3E}">
        <p14:creationId xmlns:p14="http://schemas.microsoft.com/office/powerpoint/2010/main" val="1421052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Pour mieux comprendre la réalisation d’un tel projet, nous vous proposons de vous mettre dans la peau d’un ou d'une chef(</a:t>
            </a:r>
            <a:r>
              <a:rPr lang="fr-FR" sz="1200" dirty="0" err="1"/>
              <a:t>fe</a:t>
            </a:r>
            <a:r>
              <a:rPr lang="fr-FR" sz="1200" dirty="0"/>
              <a:t>) de projet IA d’une métropole.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Votre objectif : réduire le gaspillage alimentaire dans les cantines scolaires pour répondre à des </a:t>
            </a:r>
            <a:r>
              <a:rPr lang="fr-FR" sz="1200" b="1" dirty="0">
                <a:solidFill>
                  <a:schemeClr val="accent1"/>
                </a:solidFill>
              </a:rPr>
              <a:t>enjeux environnementaux, sociaux et économiques.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56</a:t>
            </a:fld>
            <a:endParaRPr lang="fr-FR"/>
          </a:p>
        </p:txBody>
      </p:sp>
    </p:spTree>
    <p:extLst>
      <p:ext uri="{BB962C8B-B14F-4D97-AF65-F5344CB8AC3E}">
        <p14:creationId xmlns:p14="http://schemas.microsoft.com/office/powerpoint/2010/main" val="3707879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évoqué précédemment, la cuisine centrale de Nantes Métropole produit par jour entre 15 000 et 16 000 repas qui sont livrés dans 87 établissements. Les familles ont la possibilité d’inscrire ou non les enfants le jour même (table ouverte). Ce système entraine une grande variabilité dans la fréquentation. Celle-ci est effectivement impactée par le contexte sanitaire, la composition des menus, le jour de la semaine, la période de l’année… Cette variabilité contraint la cuisine centrale, un mois à l’avance, à estimer systématiquement le nombre de convives. Ces estimations servent à évaluer les quantités à commander aux fournisseurs. Un constat : le gaspillage alimentaire sur l’ensemble de la métropole est passée de 5% en moyenne entre 2011 et 2016 à 8% sur 2017-2019.</a:t>
            </a:r>
          </a:p>
          <a:p>
            <a:r>
              <a:rPr lang="fr-FR" dirty="0"/>
              <a:t>La cuisine centrale souhaitait fiabiliser ses commandes en développant une IA</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57</a:t>
            </a:fld>
            <a:endParaRPr lang="fr-FR"/>
          </a:p>
        </p:txBody>
      </p:sp>
    </p:spTree>
    <p:extLst>
      <p:ext uri="{BB962C8B-B14F-4D97-AF65-F5344CB8AC3E}">
        <p14:creationId xmlns:p14="http://schemas.microsoft.com/office/powerpoint/2010/main" val="2709080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Pour réaliser un tel projet, il vous faut rassembler différents acteurs :</a:t>
            </a:r>
          </a:p>
          <a:p>
            <a:endParaRPr lang="fr-FR" sz="1200" dirty="0"/>
          </a:p>
          <a:p>
            <a:pPr marL="380990" indent="-380990"/>
            <a:r>
              <a:rPr lang="fr-FR" sz="1200" dirty="0"/>
              <a:t>les </a:t>
            </a:r>
            <a:r>
              <a:rPr lang="fr-FR" sz="1200" b="1" dirty="0">
                <a:solidFill>
                  <a:schemeClr val="accent1"/>
                </a:solidFill>
              </a:rPr>
              <a:t>experts métiers </a:t>
            </a:r>
            <a:r>
              <a:rPr lang="fr-FR" sz="1200" dirty="0"/>
              <a:t>: des spécialistes du secteur (dans notre cas, experts industriels) dont la connaissance sera cruciale pour développer une solution pertinente ;</a:t>
            </a:r>
          </a:p>
          <a:p>
            <a:pPr marL="380990" indent="-380990"/>
            <a:endParaRPr lang="fr-FR" sz="1200" dirty="0"/>
          </a:p>
          <a:p>
            <a:pPr marL="380990" indent="-380990"/>
            <a:r>
              <a:rPr lang="fr-FR" sz="1200" dirty="0"/>
              <a:t>les profils liés aux </a:t>
            </a:r>
            <a:r>
              <a:rPr lang="fr-FR" sz="1200" b="1" dirty="0">
                <a:solidFill>
                  <a:schemeClr val="accent1"/>
                </a:solidFill>
              </a:rPr>
              <a:t>projets numériques</a:t>
            </a:r>
            <a:r>
              <a:rPr lang="fr-FR" sz="1200" dirty="0"/>
              <a:t>, notamment un architecte logiciel et des développeurs ;</a:t>
            </a:r>
          </a:p>
          <a:p>
            <a:pPr marL="380990" indent="-380990"/>
            <a:endParaRPr lang="fr-FR" sz="1200" dirty="0"/>
          </a:p>
          <a:p>
            <a:pPr marL="380990" indent="-380990"/>
            <a:r>
              <a:rPr lang="fr-FR" sz="1200" dirty="0"/>
              <a:t>les </a:t>
            </a:r>
            <a:r>
              <a:rPr lang="fr-FR" sz="1200" b="1" dirty="0">
                <a:solidFill>
                  <a:schemeClr val="accent1"/>
                </a:solidFill>
              </a:rPr>
              <a:t>spécialistes de l'IA </a:t>
            </a:r>
            <a:r>
              <a:rPr lang="fr-FR" sz="1200" dirty="0"/>
              <a:t>: un expert IA (profil senior), des Data Scientists (professionnels des données et de l’IA) ;</a:t>
            </a:r>
          </a:p>
          <a:p>
            <a:pPr marL="380990" indent="-380990"/>
            <a:endParaRPr lang="fr-FR" sz="1200" dirty="0"/>
          </a:p>
          <a:p>
            <a:pPr marL="380990" indent="-380990"/>
            <a:r>
              <a:rPr lang="fr-FR" sz="1200" dirty="0"/>
              <a:t>les acteurs de </a:t>
            </a:r>
            <a:r>
              <a:rPr lang="fr-FR" sz="1200" b="1" dirty="0">
                <a:solidFill>
                  <a:schemeClr val="accent1"/>
                </a:solidFill>
              </a:rPr>
              <a:t>gouvernance</a:t>
            </a:r>
            <a:r>
              <a:rPr lang="fr-FR" sz="1200" b="1" dirty="0"/>
              <a:t> </a:t>
            </a:r>
            <a:r>
              <a:rPr lang="fr-FR" sz="1200" dirty="0"/>
              <a:t>: un DPO (</a:t>
            </a:r>
            <a:r>
              <a:rPr lang="fr-FR" sz="1200" i="1" dirty="0"/>
              <a:t>Délégué à la Protection des Données</a:t>
            </a:r>
            <a:r>
              <a:rPr lang="fr-FR" sz="1200" dirty="0"/>
              <a:t>), un représentant du service juridique (pour la gestion légale des données), et dans notre cas, une personne RSE (Responsabilité Sociétale des Entreprises) pour les objectifs écologiques à atteindre.</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58</a:t>
            </a:fld>
            <a:endParaRPr lang="fr-FR"/>
          </a:p>
        </p:txBody>
      </p:sp>
    </p:spTree>
    <p:extLst>
      <p:ext uri="{BB962C8B-B14F-4D97-AF65-F5344CB8AC3E}">
        <p14:creationId xmlns:p14="http://schemas.microsoft.com/office/powerpoint/2010/main" val="2544936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1351"/>
              </a:spcAft>
            </a:pPr>
            <a:r>
              <a:rPr lang="fr-FR" sz="1200" dirty="0"/>
              <a:t>Une fois l’équipe projet montée, une gouvernance adaptée et une gestion de projet efficace sont essentielles. Spécifiquement pour l'IA, quelques éléments sont particulièrement importants :</a:t>
            </a:r>
          </a:p>
          <a:p>
            <a:pPr>
              <a:spcAft>
                <a:spcPts val="1351"/>
              </a:spcAft>
            </a:pPr>
            <a:endParaRPr lang="fr-FR" sz="1200" b="1" dirty="0">
              <a:solidFill>
                <a:schemeClr val="accent1"/>
              </a:solidFill>
            </a:endParaRPr>
          </a:p>
          <a:p>
            <a:pPr>
              <a:spcAft>
                <a:spcPts val="1351"/>
              </a:spcAft>
            </a:pPr>
            <a:r>
              <a:rPr lang="fr-FR" sz="1200" b="1" dirty="0">
                <a:solidFill>
                  <a:schemeClr val="accent1"/>
                </a:solidFill>
              </a:rPr>
              <a:t>un cadrage business approprié </a:t>
            </a:r>
            <a:r>
              <a:rPr lang="fr-FR" sz="1200" dirty="0"/>
              <a:t>qui est en fait la définition du cas d'usage/ROI (</a:t>
            </a:r>
            <a:r>
              <a:rPr lang="fr-FR" sz="1200" i="1" dirty="0"/>
              <a:t>Return On Investment</a:t>
            </a:r>
            <a:r>
              <a:rPr lang="fr-FR" sz="1200" dirty="0"/>
              <a:t> ou retour sur investissement en français) : quoi, pour qui, pour quoi ? Quel budget ?</a:t>
            </a:r>
          </a:p>
          <a:p>
            <a:pPr>
              <a:spcAft>
                <a:spcPts val="1351"/>
              </a:spcAft>
            </a:pPr>
            <a:r>
              <a:rPr lang="fr-FR" sz="1200" b="1" dirty="0">
                <a:solidFill>
                  <a:schemeClr val="accent1"/>
                </a:solidFill>
              </a:rPr>
              <a:t>une définition des objectifs visés </a:t>
            </a:r>
            <a:r>
              <a:rPr lang="fr-FR" sz="1200" dirty="0"/>
              <a:t>: normes, objectifs RSE (Responsabilité Sociétale des Entreprises), modèle économique de la solution...</a:t>
            </a:r>
          </a:p>
          <a:p>
            <a:pPr>
              <a:spcAft>
                <a:spcPts val="1351"/>
              </a:spcAft>
            </a:pPr>
            <a:r>
              <a:rPr lang="fr-FR" sz="1200" b="1" dirty="0">
                <a:solidFill>
                  <a:schemeClr val="accent1"/>
                </a:solidFill>
              </a:rPr>
              <a:t>une évaluation de l'impact </a:t>
            </a:r>
            <a:r>
              <a:rPr lang="fr-FR" sz="1200" dirty="0"/>
              <a:t>: éthique, social, sécurité des personnes.</a:t>
            </a:r>
          </a:p>
          <a:p>
            <a:pPr>
              <a:spcAft>
                <a:spcPts val="1351"/>
              </a:spcAft>
            </a:pPr>
            <a:r>
              <a:rPr lang="fr-FR" sz="1200" b="1" dirty="0">
                <a:solidFill>
                  <a:schemeClr val="accent1"/>
                </a:solidFill>
              </a:rPr>
              <a:t>la gouvernance des données </a:t>
            </a:r>
            <a:r>
              <a:rPr lang="fr-FR" sz="1200" dirty="0"/>
              <a:t>: quelles données, accessibles par qui, comment, quels droits d'utilisation… ?</a:t>
            </a:r>
          </a:p>
          <a:p>
            <a:pPr>
              <a:spcAft>
                <a:spcPts val="1351"/>
              </a:spcAft>
            </a:pPr>
            <a:r>
              <a:rPr lang="fr-FR" sz="1200" b="1" dirty="0">
                <a:solidFill>
                  <a:schemeClr val="accent1"/>
                </a:solidFill>
              </a:rPr>
              <a:t>le design de la solution</a:t>
            </a:r>
            <a:r>
              <a:rPr lang="fr-FR" sz="1200" dirty="0">
                <a:solidFill>
                  <a:schemeClr val="accent1"/>
                </a:solidFill>
              </a:rPr>
              <a:t> </a:t>
            </a:r>
            <a:r>
              <a:rPr lang="fr-FR" sz="1200" dirty="0"/>
              <a:t>: quelle architecture ? Quel niveau de sécurité des données ? </a:t>
            </a:r>
          </a:p>
          <a:p>
            <a:pPr>
              <a:spcAft>
                <a:spcPts val="1351"/>
              </a:spcAft>
            </a:pPr>
            <a:r>
              <a:rPr lang="fr-FR" sz="1200" b="1" dirty="0">
                <a:solidFill>
                  <a:schemeClr val="accent1"/>
                </a:solidFill>
              </a:rPr>
              <a:t>l’industrialisation de la solution</a:t>
            </a:r>
            <a:r>
              <a:rPr lang="fr-FR" sz="1200" dirty="0">
                <a:solidFill>
                  <a:schemeClr val="accent1"/>
                </a:solidFill>
              </a:rPr>
              <a:t> </a:t>
            </a:r>
            <a:r>
              <a:rPr lang="fr-FR" sz="1200" dirty="0"/>
              <a:t>: </a:t>
            </a:r>
            <a:r>
              <a:rPr lang="fr-FR" sz="1200" i="1" dirty="0"/>
              <a:t>monitoring</a:t>
            </a:r>
            <a:r>
              <a:rPr lang="fr-FR" sz="1200" dirty="0"/>
              <a:t> des résultats, gestion des utilisateurs, communication, </a:t>
            </a:r>
            <a:r>
              <a:rPr lang="fr-FR" sz="1200" i="1" dirty="0"/>
              <a:t>change management</a:t>
            </a:r>
            <a:r>
              <a:rPr lang="fr-FR" sz="1200" dirty="0"/>
              <a:t>...</a:t>
            </a:r>
          </a:p>
          <a:p>
            <a:pPr>
              <a:spcAft>
                <a:spcPts val="1351"/>
              </a:spcAft>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59</a:t>
            </a:fld>
            <a:endParaRPr lang="fr-FR"/>
          </a:p>
        </p:txBody>
      </p:sp>
    </p:spTree>
    <p:extLst>
      <p:ext uri="{BB962C8B-B14F-4D97-AF65-F5344CB8AC3E}">
        <p14:creationId xmlns:p14="http://schemas.microsoft.com/office/powerpoint/2010/main" val="1602409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cuisine centrale est notamment composée des diététiciennes, du responsable de production et du responsable logistique. </a:t>
            </a:r>
          </a:p>
          <a:p>
            <a:endParaRPr lang="fr-FR" dirty="0"/>
          </a:p>
          <a:p>
            <a:r>
              <a:rPr lang="fr-FR" dirty="0"/>
              <a:t>Les établissements disposent des agents de restauration ATR </a:t>
            </a:r>
          </a:p>
          <a:p>
            <a:endParaRPr lang="fr-FR" dirty="0"/>
          </a:p>
          <a:p>
            <a:r>
              <a:rPr lang="fr-FR" dirty="0"/>
              <a:t>Plusieurs fournisseurs approvisionnent la cuisine centrale pour l’élaboration des repas.</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60</a:t>
            </a:fld>
            <a:endParaRPr lang="fr-FR"/>
          </a:p>
        </p:txBody>
      </p:sp>
    </p:spTree>
    <p:extLst>
      <p:ext uri="{BB962C8B-B14F-4D97-AF65-F5344CB8AC3E}">
        <p14:creationId xmlns:p14="http://schemas.microsoft.com/office/powerpoint/2010/main" val="3344772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mj-lt"/>
              </a:rPr>
              <a:t>De plus en plus de personnes utilisent des enceintes connectées. Cela va devenir une nouvelle façon de consommer Internet et de commander des appareils de notre quotidien tels que </a:t>
            </a:r>
            <a:r>
              <a:rPr lang="fr-FR" sz="1200" dirty="0" err="1">
                <a:latin typeface="+mj-lt"/>
              </a:rPr>
              <a:t>ntre</a:t>
            </a:r>
            <a:r>
              <a:rPr lang="fr-FR" sz="1200" dirty="0">
                <a:latin typeface="+mj-lt"/>
              </a:rPr>
              <a:t> ordinateur, notre téléphone, notre système de chauffage ou d’éclairage…. </a:t>
            </a:r>
          </a:p>
          <a:p>
            <a:endParaRPr lang="fr-FR" dirty="0"/>
          </a:p>
          <a:p>
            <a:r>
              <a:rPr lang="fr-FR" dirty="0"/>
              <a:t>Le véhicule autonome sera probablement un</a:t>
            </a:r>
            <a:r>
              <a:rPr lang="fr-FR" b="0" dirty="0"/>
              <a:t>e</a:t>
            </a:r>
            <a:r>
              <a:rPr lang="fr-FR" dirty="0"/>
              <a:t> révolution pour nos déplacements. Imaginez, Uber avec des flottes de voitures ou bus autonomes électriques! Vous obtenez un moyen de transport qui s’adapte en temps réel à la demande : plus de bouchons, déplacements optimisés, moins de pollution…</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Vidéo </a:t>
            </a:r>
            <a:r>
              <a:rPr lang="fr-FR" dirty="0">
                <a:hlinkClick r:id="rId3"/>
              </a:rPr>
              <a:t>https://www.ladn.eu/entreprises-innovantes/case-study/une-intelligence-artificielle-pour-eduquer-bebe/</a:t>
            </a:r>
            <a:endParaRPr lang="fr-FR" b="1" dirty="0"/>
          </a:p>
          <a:p>
            <a:endParaRPr lang="fr-FR" dirty="0"/>
          </a:p>
          <a:p>
            <a:r>
              <a:rPr lang="fr-FR" dirty="0"/>
              <a:t>Est-ce que vous réalisez que les enfants qui naitront vont tous avoir pour habitude de converser avec une IA? Il y a quelques années, nous  parlions des </a:t>
            </a:r>
            <a:r>
              <a:rPr lang="fr-FR" i="1" dirty="0"/>
              <a:t>digital natives </a:t>
            </a:r>
            <a:r>
              <a:rPr lang="fr-FR" dirty="0"/>
              <a:t>pour désigner les générations qui sont nées avec les outils numériques. Les prochaines générations naitront avec des IA , parlera-t-on d’ </a:t>
            </a:r>
            <a:r>
              <a:rPr lang="fr-FR" i="1" dirty="0"/>
              <a:t>AI natives. </a:t>
            </a:r>
            <a:r>
              <a:rPr lang="fr-FR" sz="1200" kern="1200" dirty="0">
                <a:solidFill>
                  <a:schemeClr val="tx1"/>
                </a:solidFill>
                <a:latin typeface="+mn-lt"/>
                <a:ea typeface="+mn-ea"/>
                <a:cs typeface="+mn-cs"/>
              </a:rPr>
              <a:t>Ces personnes n’auront pas le même rapport que nous aux IA. Ils seront probablement moins méfiants et les exploiteront davantage. A l’instar des tablettes, est-ce qu’on introduira ce  genre d’IA dans l’école pour faciliter l’apprentissage de nos têtes blondes ?</a:t>
            </a:r>
          </a:p>
          <a:p>
            <a:r>
              <a:rPr lang="fr-FR" sz="1200" kern="1200" dirty="0">
                <a:solidFill>
                  <a:schemeClr val="tx1"/>
                </a:solidFill>
                <a:latin typeface="+mn-lt"/>
                <a:ea typeface="+mn-ea"/>
                <a:cs typeface="+mn-cs"/>
              </a:rPr>
              <a:t>On peut se poser la question.</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7</a:t>
            </a:fld>
            <a:endParaRPr lang="fr-FR"/>
          </a:p>
        </p:txBody>
      </p:sp>
    </p:spTree>
    <p:extLst>
      <p:ext uri="{BB962C8B-B14F-4D97-AF65-F5344CB8AC3E}">
        <p14:creationId xmlns:p14="http://schemas.microsoft.com/office/powerpoint/2010/main" val="284502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un projet d’IA, il faut partir du processus en place et identifier à quel endroit l’IA peut être utile. </a:t>
            </a:r>
            <a:r>
              <a:rPr lang="fr-FR" b="1" dirty="0"/>
              <a:t>C’est ce qu’on appelle la phase d’analyse du projet. </a:t>
            </a:r>
          </a:p>
          <a:p>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le cas présent, le processus est le suivant. Les diététiciennes définissent les menus. Une fois élaborés, le responsable logistique </a:t>
            </a:r>
            <a:r>
              <a:rPr lang="fr-FR" sz="1200" kern="150" dirty="0">
                <a:effectLst/>
                <a:latin typeface="Liberation Serif" panose="02020603050405020304" pitchFamily="18" charset="0"/>
                <a:ea typeface="NSimSun" panose="02010609030101010101" pitchFamily="49" charset="-122"/>
                <a:cs typeface="Arial" panose="020B0604020202020204" pitchFamily="34" charset="0"/>
              </a:rPr>
              <a:t>réalise 1 mois à l’avance des estimations globales de la fréquentation attendue et passe ses commandes auprès des fournisseurs locaux </a:t>
            </a:r>
            <a:r>
              <a:rPr lang="fr-FR" sz="1200" strike="sngStrike" kern="150" dirty="0">
                <a:effectLst/>
                <a:latin typeface="Liberation Serif" panose="02020603050405020304" pitchFamily="18" charset="0"/>
                <a:ea typeface="NSimSun" panose="02010609030101010101" pitchFamily="49" charset="-122"/>
                <a:cs typeface="Arial" panose="020B0604020202020204" pitchFamily="34" charset="0"/>
              </a:rPr>
              <a:t>environ</a:t>
            </a:r>
            <a:r>
              <a:rPr lang="fr-FR" sz="1200" kern="150" dirty="0">
                <a:effectLst/>
                <a:latin typeface="Liberation Serif" panose="02020603050405020304" pitchFamily="18" charset="0"/>
                <a:ea typeface="NSimSun" panose="02010609030101010101" pitchFamily="49" charset="-122"/>
                <a:cs typeface="Arial" panose="020B0604020202020204" pitchFamily="34" charset="0"/>
              </a:rPr>
              <a:t>. Deux à trois semaines avant le jour du repas, les établissements transmettent leur commande de repas à partir de leur propre estimation. La consolidation des commandes permet de déterminer si un ajustement des commandes fournisseurs est nécessaire. Sur ces deux types d’estimation (au niveau global et par établissement), un outil de modélisation prédictive pourrait permettre de fiabiliser le processus et réduire la surproduction (losanges « 1 », « 2 » et « 3 »).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50" dirty="0">
              <a:effectLst/>
              <a:latin typeface="Liberation Serif" panose="02020603050405020304" pitchFamily="18" charset="0"/>
              <a:ea typeface="NSimSun" panose="0201060903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Les losanges mis en évidence sur le schéma représentent les étapes auxquelles des interactions peuvent être développées entre l’outil de modélisation prédictive et le processus de préparation des repas de la cuisine centrale à Nantes. </a:t>
            </a: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61</a:t>
            </a:fld>
            <a:endParaRPr lang="fr-FR"/>
          </a:p>
        </p:txBody>
      </p:sp>
    </p:spTree>
    <p:extLst>
      <p:ext uri="{BB962C8B-B14F-4D97-AF65-F5344CB8AC3E}">
        <p14:creationId xmlns:p14="http://schemas.microsoft.com/office/powerpoint/2010/main" val="786985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15000"/>
              </a:lnSpc>
              <a:spcAft>
                <a:spcPts val="700"/>
              </a:spcAft>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La phase d’analyse (ou cadrage) terminée, il faut passer à la récupération des données </a:t>
            </a:r>
          </a:p>
          <a:p>
            <a:pPr algn="just">
              <a:lnSpc>
                <a:spcPct val="115000"/>
              </a:lnSpc>
              <a:spcAft>
                <a:spcPts val="700"/>
              </a:spcAft>
            </a:pPr>
            <a:endParaRPr lang="fr-FR" sz="1800" kern="150" dirty="0">
              <a:effectLst/>
              <a:latin typeface="Liberation Serif" panose="02020603050405020304" pitchFamily="18" charset="0"/>
              <a:ea typeface="NSimSun" panose="02010609030101010101" pitchFamily="49" charset="-122"/>
              <a:cs typeface="Arial" panose="020B0604020202020204" pitchFamily="34" charset="0"/>
            </a:endParaRPr>
          </a:p>
          <a:p>
            <a:pPr algn="just">
              <a:lnSpc>
                <a:spcPct val="115000"/>
              </a:lnSpc>
              <a:spcAft>
                <a:spcPts val="700"/>
              </a:spcAft>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Pour ce projet, certaines données issues de l’organisme en charge de la restauration étaient  indispensables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Les  historiques de fréquentation sur une longue période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les historiques de prévision par les agents en charge de la restauration scolaire. Cette donnée permet d’apprécier la fiabilité des prédictions du modèle à l’aune des erreurs de prévisions par les agents avec le système en place.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Des menus sur l’ensemble de la période. Les algorithmes tiennent compte de la présence de certains termes dans les menus qui indiquent la présence de viande, de poisson, de plats végétariens, de pâtisseries, frites, ou autres caractéristiques.</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Les effectifs d’élèves inscrits dans les écoles dont dépendent les restaurants scolaires.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Les dates des jours ayant fait l’objet d’un préavis de grève. </a:t>
            </a:r>
          </a:p>
          <a:p>
            <a:pPr marL="342900" lvl="0" indent="-342900" algn="just">
              <a:lnSpc>
                <a:spcPct val="115000"/>
              </a:lnSpc>
              <a:spcAft>
                <a:spcPts val="700"/>
              </a:spcAft>
              <a:buFont typeface="Arial" panose="020B0604020202020204" pitchFamily="34" charset="0"/>
              <a:buChar char="•"/>
            </a:pPr>
            <a:endParaRPr lang="fr-FR" sz="1800" kern="150" dirty="0">
              <a:effectLst/>
              <a:latin typeface="OpenSymbol" panose="05010000000000000000" pitchFamily="2" charset="0"/>
              <a:ea typeface="OpenSymbol" panose="05010000000000000000" pitchFamily="2" charset="0"/>
              <a:cs typeface="Arial" panose="020B0604020202020204" pitchFamily="34" charset="0"/>
            </a:endParaRPr>
          </a:p>
          <a:p>
            <a:pPr marL="0" lvl="0" indent="0" algn="just">
              <a:lnSpc>
                <a:spcPct val="115000"/>
              </a:lnSpc>
              <a:spcAft>
                <a:spcPts val="700"/>
              </a:spcAft>
              <a:buFont typeface="Arial" panose="020B0604020202020204" pitchFamily="34" charset="0"/>
              <a:buNone/>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D’autres données requises proviennent de sources externes. Elles ont déjà été consolidées dans les outils de modélisation mis à disposition par Nantes, mais elles peuvent le cas échéant être complétées ou mises à jour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Dates des fêtes religieuses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Calendrier des jours fériés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Calendrier historique des vacances scolaires pour l’ensemble de la période d’apprentissage.</a:t>
            </a:r>
          </a:p>
          <a:p>
            <a:pPr algn="just">
              <a:lnSpc>
                <a:spcPct val="115000"/>
              </a:lnSpc>
              <a:spcAft>
                <a:spcPts val="700"/>
              </a:spcAft>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D’autres données peuvent être ajoutées afin d’améliorer la fiabilité du modèle, notamment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Indicateurs quantitatifs du niveau de vie dans la zone où l’établissement se situe (prix du m² à l’achat ou à la vente dans le quartier, revenu moyen à l’</a:t>
            </a:r>
            <a:r>
              <a:rPr lang="fr-FR" sz="1800" b="1" kern="150" dirty="0">
                <a:effectLst/>
                <a:latin typeface="OpenSymbol" panose="05010000000000000000" pitchFamily="2" charset="0"/>
                <a:ea typeface="OpenSymbol" panose="05010000000000000000" pitchFamily="2" charset="0"/>
                <a:cs typeface="OpenSymbol" panose="05010000000000000000" pitchFamily="2" charset="0"/>
              </a:rPr>
              <a:t>IRIS c’est quoi ?)</a:t>
            </a:r>
            <a:r>
              <a:rPr lang="fr-FR" sz="1800" kern="150" dirty="0">
                <a:effectLst/>
                <a:latin typeface="OpenSymbol" panose="05010000000000000000" pitchFamily="2" charset="0"/>
                <a:ea typeface="OpenSymbol" panose="05010000000000000000" pitchFamily="2" charset="0"/>
                <a:cs typeface="OpenSymbol" panose="05010000000000000000" pitchFamily="2" charset="0"/>
              </a:rPr>
              <a:t>…)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Dates et caractéristiques de mouvements sociaux nationaux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Alertes épidémiques ;</a:t>
            </a:r>
          </a:p>
          <a:p>
            <a:pPr marL="342900" lvl="0" indent="-342900" algn="just">
              <a:lnSpc>
                <a:spcPct val="115000"/>
              </a:lnSpc>
              <a:spcAft>
                <a:spcPts val="700"/>
              </a:spcAft>
              <a:buFont typeface="Arial" panose="020B0604020202020204" pitchFamily="34" charset="0"/>
              <a:buChar char="•"/>
            </a:pPr>
            <a:r>
              <a:rPr lang="fr-FR" sz="1800" kern="150" dirty="0">
                <a:effectLst/>
                <a:latin typeface="OpenSymbol" panose="05010000000000000000" pitchFamily="2" charset="0"/>
                <a:ea typeface="OpenSymbol" panose="05010000000000000000" pitchFamily="2" charset="0"/>
                <a:cs typeface="OpenSymbol" panose="05010000000000000000" pitchFamily="2" charset="0"/>
              </a:rPr>
              <a:t>Prévisions météorologiques.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62</a:t>
            </a:fld>
            <a:endParaRPr lang="fr-FR"/>
          </a:p>
        </p:txBody>
      </p:sp>
    </p:spTree>
    <p:extLst>
      <p:ext uri="{BB962C8B-B14F-4D97-AF65-F5344CB8AC3E}">
        <p14:creationId xmlns:p14="http://schemas.microsoft.com/office/powerpoint/2010/main" val="18665856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dirty="0"/>
              <a:t>Vous et votre équipe avez collecté de nombreuses données. Avant de pouvoir les exploiter, vous devez vous assurer que </a:t>
            </a:r>
            <a:r>
              <a:rPr lang="fr-FR" b="1" dirty="0">
                <a:solidFill>
                  <a:schemeClr val="accent1"/>
                </a:solidFill>
              </a:rPr>
              <a:t>ces données sont bien fiables</a:t>
            </a:r>
            <a:r>
              <a:rPr lang="fr-FR" dirty="0"/>
              <a:t>. Voici deux exemples typiques de contrôle :</a:t>
            </a:r>
          </a:p>
          <a:p>
            <a:pPr algn="just"/>
            <a:endParaRPr lang="fr-FR" dirty="0"/>
          </a:p>
          <a:p>
            <a:pPr marL="380990" indent="-380990" algn="just"/>
            <a:r>
              <a:rPr lang="fr-FR" dirty="0"/>
              <a:t>regarder s’il y a des </a:t>
            </a:r>
            <a:r>
              <a:rPr lang="fr-FR" b="1" dirty="0">
                <a:solidFill>
                  <a:schemeClr val="accent1"/>
                </a:solidFill>
              </a:rPr>
              <a:t>données manquantes</a:t>
            </a:r>
            <a:r>
              <a:rPr lang="fr-FR" dirty="0"/>
              <a:t>. En effet, il est très probable que vos données ne soient pas exhaustives. Par exemple, à la suite d’une panne informatique, certains capteurs ont été défaillants dans l’enregistrement des données de consommation. </a:t>
            </a:r>
          </a:p>
          <a:p>
            <a:pPr marL="380990" indent="-380990" algn="just"/>
            <a:endParaRPr lang="fr-FR" dirty="0"/>
          </a:p>
          <a:p>
            <a:pPr marL="380990" indent="-380990" algn="just"/>
            <a:r>
              <a:rPr lang="fr-FR" dirty="0"/>
              <a:t>vous assurer qu’il n’y a pas de </a:t>
            </a:r>
            <a:r>
              <a:rPr lang="fr-FR" b="1" dirty="0">
                <a:solidFill>
                  <a:schemeClr val="accent1"/>
                </a:solidFill>
              </a:rPr>
              <a:t>données aberrantes</a:t>
            </a:r>
            <a:r>
              <a:rPr lang="fr-FR" dirty="0"/>
              <a:t>. Par exemple, en observant les données de fréquentation, on observe pour une journée une  fréquentation très élevée (70000) qui ne peut pas être réel</a:t>
            </a:r>
            <a:r>
              <a:rPr lang="fr-FR" b="1" dirty="0"/>
              <a:t>le</a:t>
            </a:r>
            <a:r>
              <a:rPr lang="fr-FR" dirty="0"/>
              <a:t>. Il peut s’agir d’une anomalie informatique ponctuelle. </a:t>
            </a:r>
          </a:p>
          <a:p>
            <a:pPr algn="just"/>
            <a:endParaRPr lang="fr-FR" dirty="0"/>
          </a:p>
          <a:p>
            <a:pPr algn="just"/>
            <a:r>
              <a:rPr lang="fr-FR" dirty="0"/>
              <a:t>Dans ces deux cas, les données concernées ne sont pas satisfaisantes. Le Data </a:t>
            </a:r>
            <a:r>
              <a:rPr lang="fr-FR" dirty="0" err="1"/>
              <a:t>Scientist</a:t>
            </a:r>
            <a:r>
              <a:rPr lang="fr-FR" dirty="0"/>
              <a:t> de votre équipe peut par exemple choisir de remplacer les données manquantes ou erronées au moyen d’outils statistiques. On parle ici d’imputation statistique. </a:t>
            </a:r>
          </a:p>
          <a:p>
            <a:pPr algn="just"/>
            <a:endParaRPr lang="fr-FR" dirty="0"/>
          </a:p>
          <a:p>
            <a:pPr algn="just"/>
            <a:r>
              <a:rPr lang="fr-FR" dirty="0"/>
              <a:t>À l’issue de cette étape, vous avez donc des données de qualité à votre disposition.</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63</a:t>
            </a:fld>
            <a:endParaRPr lang="fr-FR"/>
          </a:p>
        </p:txBody>
      </p:sp>
    </p:spTree>
    <p:extLst>
      <p:ext uri="{BB962C8B-B14F-4D97-AF65-F5344CB8AC3E}">
        <p14:creationId xmlns:p14="http://schemas.microsoft.com/office/powerpoint/2010/main" val="27372896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sz="1800" dirty="0"/>
              <a:t>Vous pouvez maintenant observer vos données sous toutes leurs facettes. On parle ici </a:t>
            </a:r>
            <a:r>
              <a:rPr lang="fr-FR" sz="1800" b="1" dirty="0">
                <a:solidFill>
                  <a:schemeClr val="accent1"/>
                </a:solidFill>
              </a:rPr>
              <a:t>d’exploration de données</a:t>
            </a:r>
            <a:r>
              <a:rPr lang="fr-FR" sz="1800" dirty="0"/>
              <a:t> ou de </a:t>
            </a:r>
            <a:r>
              <a:rPr lang="fr-FR" sz="1800" b="1" dirty="0">
                <a:solidFill>
                  <a:schemeClr val="accent1"/>
                </a:solidFill>
              </a:rPr>
              <a:t>fouille de données </a:t>
            </a:r>
            <a:r>
              <a:rPr lang="fr-FR" sz="1800" dirty="0"/>
              <a:t>(en anglais, on parle de </a:t>
            </a:r>
            <a:r>
              <a:rPr lang="fr-FR" sz="1800" i="1" dirty="0"/>
              <a:t>Data Mining</a:t>
            </a:r>
            <a:r>
              <a:rPr lang="fr-FR" sz="1800" dirty="0"/>
              <a:t>). </a:t>
            </a:r>
          </a:p>
          <a:p>
            <a:pPr marL="0" indent="0" algn="just">
              <a:buNone/>
            </a:pPr>
            <a:endParaRPr lang="fr-FR" sz="1800" dirty="0"/>
          </a:p>
          <a:p>
            <a:pPr marL="0" indent="0" algn="just">
              <a:buNone/>
            </a:pPr>
            <a:r>
              <a:rPr lang="fr-FR" sz="1800" dirty="0"/>
              <a:t>Pour cette étape, le Data </a:t>
            </a:r>
            <a:r>
              <a:rPr lang="fr-FR" sz="1800" dirty="0" err="1"/>
              <a:t>Scientist</a:t>
            </a:r>
            <a:r>
              <a:rPr lang="fr-FR" sz="1800" dirty="0"/>
              <a:t> de votre équipe </a:t>
            </a:r>
            <a:r>
              <a:rPr lang="fr-FR" sz="1800" b="1" dirty="0">
                <a:solidFill>
                  <a:schemeClr val="accent1"/>
                </a:solidFill>
              </a:rPr>
              <a:t>travaille avec des experts métiers </a:t>
            </a:r>
            <a:r>
              <a:rPr lang="fr-FR" sz="1800" dirty="0"/>
              <a:t>et des experts des sources de données afin de mieux comprendre les données.</a:t>
            </a:r>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r>
              <a:rPr lang="fr-FR" sz="1800" dirty="0"/>
              <a:t>L’idée est de </a:t>
            </a:r>
            <a:r>
              <a:rPr lang="fr-FR" sz="1800" b="1" dirty="0">
                <a:solidFill>
                  <a:schemeClr val="accent1"/>
                </a:solidFill>
              </a:rPr>
              <a:t>comprendre les facteurs impactant la fréquentation</a:t>
            </a:r>
            <a:r>
              <a:rPr lang="fr-FR" sz="1800" dirty="0"/>
              <a:t>. Les données vous aideront à répondre à des questions telles que :</a:t>
            </a:r>
          </a:p>
          <a:p>
            <a:pPr marL="0" lvl="1" indent="0" algn="just">
              <a:buNone/>
            </a:pPr>
            <a:r>
              <a:rPr lang="fr-FR" sz="1500" dirty="0"/>
              <a:t>quelle est la fréquentation moyenne par jour, par semaine, par mois ? </a:t>
            </a:r>
          </a:p>
          <a:p>
            <a:pPr marL="0" lvl="1" indent="0" algn="just">
              <a:buNone/>
            </a:pPr>
            <a:r>
              <a:rPr lang="fr-FR" sz="1500" dirty="0"/>
              <a:t>quand est-ce que la fréquentation est la plus importante? </a:t>
            </a:r>
          </a:p>
          <a:p>
            <a:pPr marL="0" indent="0" algn="just">
              <a:buNone/>
            </a:pPr>
            <a:endParaRPr lang="fr-FR" sz="1800" dirty="0"/>
          </a:p>
          <a:p>
            <a:pPr marL="0" indent="0" algn="just">
              <a:buNone/>
            </a:pPr>
            <a:r>
              <a:rPr lang="fr-FR" sz="1800" dirty="0"/>
              <a:t>L’exploration des données permet aussi de </a:t>
            </a:r>
            <a:r>
              <a:rPr lang="fr-FR" sz="1800" b="1" dirty="0">
                <a:solidFill>
                  <a:schemeClr val="accent1"/>
                </a:solidFill>
              </a:rPr>
              <a:t>vérifier vos hypothèses ou intuitions</a:t>
            </a:r>
            <a:r>
              <a:rPr lang="fr-FR" sz="1800" dirty="0"/>
              <a:t>. Par exemple, l'équipe a l'intuition suivante : plus il fait beau plus les parents vont avoir tendance à prendre leurs enfants pour déjeuner avec eux. Cette hypothèse pourra être validée ou contredite par le croisement de données.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64</a:t>
            </a:fld>
            <a:endParaRPr lang="fr-FR"/>
          </a:p>
        </p:txBody>
      </p:sp>
    </p:spTree>
    <p:extLst>
      <p:ext uri="{BB962C8B-B14F-4D97-AF65-F5344CB8AC3E}">
        <p14:creationId xmlns:p14="http://schemas.microsoft.com/office/powerpoint/2010/main" val="25636355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L’exploration des données permet par exemple de mettre en évidence que la fréquentation est plus forte quand il y a du poisson dans le menu.</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65</a:t>
            </a:fld>
            <a:endParaRPr lang="fr-FR"/>
          </a:p>
        </p:txBody>
      </p:sp>
    </p:spTree>
    <p:extLst>
      <p:ext uri="{BB962C8B-B14F-4D97-AF65-F5344CB8AC3E}">
        <p14:creationId xmlns:p14="http://schemas.microsoft.com/office/powerpoint/2010/main" val="3744484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spcAft>
                <a:spcPts val="900"/>
              </a:spcAft>
              <a:buFont typeface="Arial" panose="020B0604020202020204" pitchFamily="34" charset="0"/>
              <a:buNone/>
            </a:pPr>
            <a:r>
              <a:rPr lang="fr-FR" sz="1200" dirty="0"/>
              <a:t>Vous y voici, vous allez enfin pouvoir utiliser des outils d’IA ! Ici, </a:t>
            </a:r>
            <a:r>
              <a:rPr lang="fr-FR" sz="1200" b="1" dirty="0">
                <a:solidFill>
                  <a:schemeClr val="accent1"/>
                </a:solidFill>
              </a:rPr>
              <a:t>votre objectif est d'anticiper au mieux la fréquentation.</a:t>
            </a:r>
          </a:p>
          <a:p>
            <a:pPr marL="0" indent="0" algn="just">
              <a:spcAft>
                <a:spcPts val="900"/>
              </a:spcAft>
              <a:buFont typeface="Arial" panose="020B0604020202020204" pitchFamily="34" charset="0"/>
              <a:buNone/>
            </a:pPr>
            <a:r>
              <a:rPr lang="fr-FR" sz="1200" dirty="0"/>
              <a:t>Pour procéder, vous allez utiliser le </a:t>
            </a:r>
            <a:r>
              <a:rPr lang="fr-FR" sz="1200" b="1" dirty="0">
                <a:solidFill>
                  <a:schemeClr val="accent1"/>
                </a:solidFill>
              </a:rPr>
              <a:t>Machine Learning</a:t>
            </a:r>
            <a:r>
              <a:rPr lang="fr-FR" sz="1200" dirty="0"/>
              <a:t>, Concrètement, vous </a:t>
            </a:r>
            <a:r>
              <a:rPr lang="fr-FR" sz="1200" b="1" dirty="0">
                <a:solidFill>
                  <a:schemeClr val="accent1"/>
                </a:solidFill>
              </a:rPr>
              <a:t>allez modéliser la fréquentation en fonction de toutes les variables dont vous disposez</a:t>
            </a:r>
            <a:r>
              <a:rPr lang="fr-FR" sz="1200" dirty="0"/>
              <a:t>. Un modèle, c'est une représentation mathématique d’un problème donné. </a:t>
            </a:r>
          </a:p>
          <a:p>
            <a:pPr marL="0" indent="0" algn="just">
              <a:spcAft>
                <a:spcPts val="900"/>
              </a:spcAft>
              <a:buFont typeface="Arial" panose="020B0604020202020204" pitchFamily="34" charset="0"/>
              <a:buNone/>
            </a:pPr>
            <a:r>
              <a:rPr lang="fr-FR" sz="1200" dirty="0"/>
              <a:t>Prenons un exemple pour mieux se représenter la chose. Imaginons qu’un menu avec poisson ait un impact sur la fréquentation. Lorsqu'il y a du poisson, il y a plus d’enfants.</a:t>
            </a:r>
          </a:p>
          <a:p>
            <a:pPr marL="0" indent="0" algn="just">
              <a:spcAft>
                <a:spcPts val="900"/>
              </a:spcAft>
              <a:buFont typeface="Arial" panose="020B0604020202020204" pitchFamily="34" charset="0"/>
              <a:buNone/>
            </a:pPr>
            <a:r>
              <a:rPr lang="fr-FR" sz="1200" dirty="0"/>
              <a:t>Et tout cela, vous pouvez le rédiger en formules mathématiques. Ainsi, votre modèle peut anticiper les fréquentations futures en utilisant les menus.</a:t>
            </a:r>
          </a:p>
          <a:p>
            <a:pPr marL="0" indent="0" algn="just">
              <a:spcAft>
                <a:spcPts val="900"/>
              </a:spcAft>
              <a:buFont typeface="Arial" panose="020B0604020202020204" pitchFamily="34" charset="0"/>
              <a:buNone/>
            </a:pPr>
            <a:r>
              <a:rPr lang="fr-FR" sz="1200" dirty="0"/>
              <a:t>Dans cet exemple, le modèle se base uniquement </a:t>
            </a:r>
            <a:r>
              <a:rPr lang="fr-FR" dirty="0"/>
              <a:t>sur</a:t>
            </a:r>
            <a:r>
              <a:rPr lang="fr-FR" sz="1200" dirty="0"/>
              <a:t> le menu. Dans votre modèle final, vous utiliserez plus de variables, telles que la date ou la consommation des jours précédents.</a:t>
            </a:r>
          </a:p>
          <a:p>
            <a:pPr marL="0" indent="0" algn="just">
              <a:spcAft>
                <a:spcPts val="900"/>
              </a:spcAft>
              <a:buFont typeface="Arial" panose="020B0604020202020204" pitchFamily="34" charset="0"/>
              <a:buNone/>
            </a:pPr>
            <a:r>
              <a:rPr lang="fr-FR" sz="1200" dirty="0"/>
              <a:t>Pour </a:t>
            </a:r>
            <a:r>
              <a:rPr lang="fr-FR" sz="1200" b="1" dirty="0">
                <a:solidFill>
                  <a:schemeClr val="accent1"/>
                </a:solidFill>
              </a:rPr>
              <a:t>modéliser vos données</a:t>
            </a:r>
            <a:r>
              <a:rPr lang="fr-FR" sz="1200" dirty="0"/>
              <a:t>, vous allez passer par </a:t>
            </a:r>
            <a:r>
              <a:rPr lang="fr-FR" sz="1200" b="1" dirty="0">
                <a:solidFill>
                  <a:schemeClr val="accent1"/>
                </a:solidFill>
              </a:rPr>
              <a:t>deux phases </a:t>
            </a:r>
            <a:r>
              <a:rPr lang="fr-FR" sz="1200" dirty="0"/>
              <a:t>:</a:t>
            </a:r>
          </a:p>
          <a:p>
            <a:pPr marL="0" indent="0" algn="just">
              <a:spcAft>
                <a:spcPts val="900"/>
              </a:spcAft>
              <a:buFont typeface="Arial" panose="020B0604020202020204" pitchFamily="34" charset="0"/>
              <a:buNone/>
            </a:pPr>
            <a:r>
              <a:rPr lang="fr-FR" sz="1200" dirty="0"/>
              <a:t>la première phase est </a:t>
            </a:r>
            <a:r>
              <a:rPr lang="fr-FR" sz="1200" b="1" dirty="0">
                <a:solidFill>
                  <a:schemeClr val="accent1"/>
                </a:solidFill>
              </a:rPr>
              <a:t>l’apprentissag</a:t>
            </a:r>
            <a:r>
              <a:rPr lang="fr-FR" sz="1200" dirty="0"/>
              <a:t>e, dans lequel vous allez entraîner votre modèle avec des exemples. Dans cette phase, vous fournirez au système des données sur le menus, les effectifs, la période…; </a:t>
            </a:r>
          </a:p>
          <a:p>
            <a:pPr marL="0" indent="0" algn="just">
              <a:spcAft>
                <a:spcPts val="900"/>
              </a:spcAft>
              <a:buFont typeface="Arial" panose="020B0604020202020204" pitchFamily="34" charset="0"/>
              <a:buNone/>
            </a:pPr>
            <a:r>
              <a:rPr lang="fr-FR" sz="1200" dirty="0"/>
              <a:t>la deuxième phase est </a:t>
            </a:r>
            <a:r>
              <a:rPr lang="fr-FR" sz="1200" b="1" dirty="0">
                <a:solidFill>
                  <a:schemeClr val="accent1"/>
                </a:solidFill>
              </a:rPr>
              <a:t>la prédiction </a:t>
            </a:r>
            <a:r>
              <a:rPr lang="fr-FR" sz="1200" dirty="0"/>
              <a:t>: votre système est prêt et vous pouvez l’utiliser pour prédire les consommations d’énergie futures.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66</a:t>
            </a:fld>
            <a:endParaRPr lang="fr-FR"/>
          </a:p>
        </p:txBody>
      </p:sp>
    </p:spTree>
    <p:extLst>
      <p:ext uri="{BB962C8B-B14F-4D97-AF65-F5344CB8AC3E}">
        <p14:creationId xmlns:p14="http://schemas.microsoft.com/office/powerpoint/2010/main" val="2957090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Vous venez de mettre en place un premier modèle qui vous permet de prédire la fréquentation des cantines.</a:t>
            </a:r>
          </a:p>
          <a:p>
            <a:endParaRPr lang="fr-FR" dirty="0"/>
          </a:p>
          <a:p>
            <a:r>
              <a:rPr lang="fr-FR" dirty="0"/>
              <a:t>Mais comment est-ce que je sais si ce modèle est fiable ?</a:t>
            </a:r>
          </a:p>
          <a:p>
            <a:endParaRPr lang="fr-FR" dirty="0"/>
          </a:p>
          <a:p>
            <a:r>
              <a:rPr lang="fr-FR" dirty="0"/>
              <a:t>Vous devez </a:t>
            </a:r>
            <a:r>
              <a:rPr lang="fr-FR" b="1" dirty="0">
                <a:solidFill>
                  <a:schemeClr val="accent1"/>
                </a:solidFill>
              </a:rPr>
              <a:t>évaluer</a:t>
            </a:r>
            <a:r>
              <a:rPr lang="fr-FR" dirty="0"/>
              <a:t> ce modèle, c'est-à-dire confirmer qu’il est pertinent et fournit des prévisions de qualité.</a:t>
            </a:r>
          </a:p>
          <a:p>
            <a:endParaRPr lang="fr-FR" dirty="0"/>
          </a:p>
          <a:p>
            <a:r>
              <a:rPr lang="fr-FR" dirty="0"/>
              <a:t>Pour ce faire, vous allez le </a:t>
            </a:r>
            <a:r>
              <a:rPr lang="fr-FR" b="1" dirty="0">
                <a:solidFill>
                  <a:schemeClr val="accent1"/>
                </a:solidFill>
              </a:rPr>
              <a:t>tester</a:t>
            </a:r>
            <a:r>
              <a:rPr lang="fr-FR" b="1" dirty="0"/>
              <a:t>.</a:t>
            </a:r>
            <a:r>
              <a:rPr lang="fr-FR" dirty="0"/>
              <a:t> Vous allez essayer de prédire la fréquentation sur </a:t>
            </a:r>
            <a:r>
              <a:rPr lang="fr-FR" u="sng" dirty="0"/>
              <a:t>une période sur laquelle vous n’aurez pas entraîné </a:t>
            </a:r>
            <a:r>
              <a:rPr lang="fr-FR" dirty="0"/>
              <a:t>votre système d’IA.</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67</a:t>
            </a:fld>
            <a:endParaRPr lang="fr-FR"/>
          </a:p>
        </p:txBody>
      </p:sp>
    </p:spTree>
    <p:extLst>
      <p:ext uri="{BB962C8B-B14F-4D97-AF65-F5344CB8AC3E}">
        <p14:creationId xmlns:p14="http://schemas.microsoft.com/office/powerpoint/2010/main" val="3133038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modèle a été entrainé sur les années scolaires de 2015 à juillet 2018. Nous évaluons la performance du modèle sur l’année scolaire 2018-2019. </a:t>
            </a:r>
          </a:p>
          <a:p>
            <a:r>
              <a:rPr lang="fr-FR" dirty="0"/>
              <a:t>Nous cherchons à savoir si nous pouvons faire mieux que les agents sur le gaspillage. Cependant, quand le modèle fait des prédictions, il sera parfois en dessous et parfois en dessus.</a:t>
            </a:r>
          </a:p>
          <a:p>
            <a:r>
              <a:rPr lang="fr-FR" dirty="0"/>
              <a:t>Or il faut éviter de se retrouver avec des jours où il manque des repas. Cela ne serait pas soutenable pour les équipes. </a:t>
            </a:r>
          </a:p>
          <a:p>
            <a:r>
              <a:rPr lang="fr-FR" dirty="0"/>
              <a:t>Dans le processus en place, les agents prenne une marge pour éviter d’avoir de la sous-production. </a:t>
            </a:r>
          </a:p>
          <a:p>
            <a:r>
              <a:rPr lang="fr-FR" dirty="0"/>
              <a:t>Avec le modèle, il faut aussi prendre une marge. On introduit donc un intervalle de confiance.</a:t>
            </a:r>
          </a:p>
          <a:p>
            <a:endParaRPr lang="fr-FR" dirty="0"/>
          </a:p>
          <a:p>
            <a:r>
              <a:rPr lang="fr-FR" dirty="0"/>
              <a:t>De cette manière, on s’aperçoit que le modèle permettrait de réduire le gaspillage. Il ne reste plus qu’à le déployer dans le processus.</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68</a:t>
            </a:fld>
            <a:endParaRPr lang="fr-FR"/>
          </a:p>
        </p:txBody>
      </p:sp>
    </p:spTree>
    <p:extLst>
      <p:ext uri="{BB962C8B-B14F-4D97-AF65-F5344CB8AC3E}">
        <p14:creationId xmlns:p14="http://schemas.microsoft.com/office/powerpoint/2010/main" val="31647349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L’enquête terrain réalisée, notamment les entretiens avec les agents de restauration (ATR), </a:t>
            </a:r>
            <a:r>
              <a:rPr lang="fr-FR" sz="1800" kern="150" dirty="0" err="1">
                <a:effectLst/>
                <a:latin typeface="Liberation Serif" panose="02020603050405020304" pitchFamily="18" charset="0"/>
                <a:ea typeface="NSimSun" panose="02010609030101010101" pitchFamily="49" charset="-122"/>
                <a:cs typeface="Arial" panose="020B0604020202020204" pitchFamily="34" charset="0"/>
              </a:rPr>
              <a:t>indiquairt</a:t>
            </a: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 que l’enjeu majeur, pour que le projet passe le stade de l’expérimentation, était l’adoption de l’outil par les futurs utilisateurs.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50" dirty="0">
              <a:effectLst/>
              <a:latin typeface="Liberation Serif" panose="02020603050405020304" pitchFamily="18" charset="0"/>
              <a:ea typeface="NSimSun" panose="0201060903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 Il est d'ailleurs souvent observé dans les projets d’IA que des algorithmes, dont la valeur ajoutée </a:t>
            </a:r>
            <a:r>
              <a:rPr lang="fr-FR" sz="1800" b="1" kern="150" dirty="0">
                <a:effectLst/>
                <a:latin typeface="Liberation Serif" panose="02020603050405020304" pitchFamily="18" charset="0"/>
                <a:ea typeface="NSimSun" panose="02010609030101010101" pitchFamily="49" charset="-122"/>
                <a:cs typeface="Arial" panose="020B0604020202020204" pitchFamily="34" charset="0"/>
              </a:rPr>
              <a:t>ait pourtant été démontrée (choix à faire sur le temps à employer = c’est une phrase une générale donc on le temps me paraît approprié)</a:t>
            </a: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 ne soient finalement pas utilisés par manque de compréhension ou de confiance de la part des utilisateurs.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kern="150" dirty="0">
              <a:effectLst/>
              <a:latin typeface="Liberation Serif" panose="02020603050405020304" pitchFamily="18" charset="0"/>
              <a:ea typeface="NSimSun" panose="0201060903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50" dirty="0">
                <a:effectLst/>
                <a:latin typeface="Liberation Serif" panose="02020603050405020304" pitchFamily="18" charset="0"/>
                <a:ea typeface="NSimSun" panose="02010609030101010101" pitchFamily="49" charset="-122"/>
                <a:cs typeface="Arial" panose="020B0604020202020204" pitchFamily="34" charset="0"/>
              </a:rPr>
              <a:t>Les ATR rencontrés ont exprimé ne pas croire à l'utilité d’une IA. Ces personnes craignent d’ailleurs être dépossédées de leur savoir-faire. Pour combler ce déficit de confiance, il était nécessaire d’accompagner le changement en impliquant les agents dans la construction de l’outil, en développant une IA interprétable et transparente (et surtout pas une boite noire) pour rassurer, en mettant en place un dispositif d’accompagnement (information, formation et support) et en ciblant </a:t>
            </a:r>
            <a:r>
              <a:rPr lang="fr-FR" sz="1800" b="1" kern="150" dirty="0">
                <a:effectLst/>
                <a:latin typeface="Liberation Serif" panose="02020603050405020304" pitchFamily="18" charset="0"/>
                <a:ea typeface="DejaVu Sans" panose="020B0603030804020204" pitchFamily="34" charset="0"/>
                <a:cs typeface="Noto Sans Devanagari"/>
              </a:rPr>
              <a:t>d'autres facteurs du gaspillage (grammage, composition des menus)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69</a:t>
            </a:fld>
            <a:endParaRPr lang="fr-FR"/>
          </a:p>
        </p:txBody>
      </p:sp>
    </p:spTree>
    <p:extLst>
      <p:ext uri="{BB962C8B-B14F-4D97-AF65-F5344CB8AC3E}">
        <p14:creationId xmlns:p14="http://schemas.microsoft.com/office/powerpoint/2010/main" val="12070747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faciliter l’adoption, une fonctionnalité demandée par les agents a été proposée en plus.</a:t>
            </a:r>
          </a:p>
          <a:p>
            <a:r>
              <a:rPr lang="fr-FR" dirty="0"/>
              <a:t>Elle consiste à permettre aux agents de remonter des informations sur le reste d’assiette de chaque menu. </a:t>
            </a:r>
          </a:p>
          <a:p>
            <a:r>
              <a:rPr lang="fr-FR" dirty="0"/>
              <a:t>Cette fonctionnalité est particulièrement attendue par les agents et les diététiciennes, car r</a:t>
            </a:r>
            <a:r>
              <a:rPr lang="fr-FR" sz="1200" dirty="0">
                <a:solidFill>
                  <a:schemeClr val="tx1"/>
                </a:solidFill>
                <a:latin typeface="+mj-lt"/>
              </a:rPr>
              <a:t>ecueillir chaque semaine des informations des établissements sur ces restes permettrait à la cuisine centrale d’adapter ses menus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70</a:t>
            </a:fld>
            <a:endParaRPr lang="fr-FR"/>
          </a:p>
        </p:txBody>
      </p:sp>
    </p:spTree>
    <p:extLst>
      <p:ext uri="{BB962C8B-B14F-4D97-AF65-F5344CB8AC3E}">
        <p14:creationId xmlns:p14="http://schemas.microsoft.com/office/powerpoint/2010/main" val="355605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le laisse entrevoir ces quelques exemples, qui ne sont que la partie immergée de l’</a:t>
            </a:r>
            <a:r>
              <a:rPr lang="fr-FR" dirty="0" err="1"/>
              <a:t>ice-berg</a:t>
            </a:r>
            <a:r>
              <a:rPr lang="fr-FR" dirty="0"/>
              <a:t>, l’IA va tous nous impacter. </a:t>
            </a:r>
          </a:p>
          <a:p>
            <a:r>
              <a:rPr lang="fr-FR" dirty="0"/>
              <a:t>En revanche, qui est capable de créer cette IA qui va tous nous impacter ? Une toute petite partie de cette population dont les géants numériques (</a:t>
            </a:r>
            <a:r>
              <a:rPr lang="fr-FR" dirty="0" err="1"/>
              <a:t>facebook</a:t>
            </a:r>
            <a:r>
              <a:rPr lang="fr-FR" dirty="0"/>
              <a:t>, </a:t>
            </a:r>
            <a:r>
              <a:rPr lang="fr-FR" dirty="0" err="1"/>
              <a:t>amazon</a:t>
            </a:r>
            <a:r>
              <a:rPr lang="fr-FR" dirty="0"/>
              <a:t>, google…). Imaginez le potentiel pouvoir détenu par ces quelques personnes! </a:t>
            </a:r>
          </a:p>
          <a:p>
            <a:r>
              <a:rPr lang="fr-FR" dirty="0"/>
              <a:t>Pour ne pas subir et être potentiellement « manipulé », il est donc nécessaire de comprendre l’IA, de s’informer voire de se former.</a:t>
            </a:r>
          </a:p>
          <a:p>
            <a:r>
              <a:rPr lang="fr-FR" b="1" dirty="0"/>
              <a:t>C’est précisément l’objectif de ce cours. Avant d’entrer plus en détail dans le fonctionnement des IA et dans les cas d’usage, je vous propose de clarifier certains termes associés à l’IA parfois à tort.</a:t>
            </a:r>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8</a:t>
            </a:fld>
            <a:endParaRPr lang="fr-FR"/>
          </a:p>
        </p:txBody>
      </p:sp>
    </p:spTree>
    <p:extLst>
      <p:ext uri="{BB962C8B-B14F-4D97-AF65-F5344CB8AC3E}">
        <p14:creationId xmlns:p14="http://schemas.microsoft.com/office/powerpoint/2010/main" val="31111624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buNone/>
            </a:pPr>
            <a:r>
              <a:rPr lang="fr-FR" sz="1200" dirty="0"/>
              <a:t>Un projet d'intelligence artificielle implique de </a:t>
            </a:r>
            <a:r>
              <a:rPr lang="fr-FR" sz="1200" b="1" dirty="0">
                <a:solidFill>
                  <a:schemeClr val="accent1"/>
                </a:solidFill>
              </a:rPr>
              <a:t>nombreux acteurs </a:t>
            </a:r>
            <a:r>
              <a:rPr lang="fr-FR" sz="1200" dirty="0"/>
              <a:t>spécialistes de l'IA et non-spécialistes (experts fonctionnels par exemple). C’est donc l’opportunité pour chacun d’entre nous, au sein de notre domaine d’activité, de participer à la création de solutions IA positives et performantes. </a:t>
            </a:r>
          </a:p>
          <a:p>
            <a:pPr algn="just"/>
            <a:endParaRPr lang="fr-FR" sz="1200" dirty="0"/>
          </a:p>
          <a:p>
            <a:pPr marL="0" indent="0" algn="just">
              <a:buNone/>
            </a:pPr>
            <a:r>
              <a:rPr lang="fr-FR" sz="1200" dirty="0"/>
              <a:t>Il se compose de différentes étapes : </a:t>
            </a:r>
            <a:r>
              <a:rPr lang="fr-FR" sz="1200" b="1" dirty="0">
                <a:solidFill>
                  <a:schemeClr val="accent1"/>
                </a:solidFill>
              </a:rPr>
              <a:t>analyse</a:t>
            </a:r>
            <a:r>
              <a:rPr lang="fr-FR" sz="1200" b="1" dirty="0"/>
              <a:t>, </a:t>
            </a:r>
            <a:r>
              <a:rPr lang="fr-FR" sz="1200" b="1" dirty="0">
                <a:solidFill>
                  <a:schemeClr val="accent1"/>
                </a:solidFill>
              </a:rPr>
              <a:t>récupération</a:t>
            </a:r>
            <a:r>
              <a:rPr lang="fr-FR" sz="1200" b="1" dirty="0"/>
              <a:t>, </a:t>
            </a:r>
            <a:r>
              <a:rPr lang="fr-FR" sz="1200" b="1" dirty="0">
                <a:solidFill>
                  <a:schemeClr val="accent1"/>
                </a:solidFill>
              </a:rPr>
              <a:t>nettoyage</a:t>
            </a:r>
            <a:r>
              <a:rPr lang="fr-FR" sz="1200" b="1" dirty="0"/>
              <a:t>, </a:t>
            </a:r>
            <a:r>
              <a:rPr lang="fr-FR" sz="1200" b="1" dirty="0">
                <a:solidFill>
                  <a:schemeClr val="accent1"/>
                </a:solidFill>
              </a:rPr>
              <a:t>exploration</a:t>
            </a:r>
            <a:r>
              <a:rPr lang="fr-FR" sz="1200" b="1" dirty="0"/>
              <a:t> </a:t>
            </a:r>
            <a:r>
              <a:rPr lang="fr-FR" sz="1200" dirty="0"/>
              <a:t>et</a:t>
            </a:r>
            <a:r>
              <a:rPr lang="fr-FR" sz="1200" b="1" dirty="0"/>
              <a:t> </a:t>
            </a:r>
            <a:r>
              <a:rPr lang="fr-FR" sz="1200" b="1" dirty="0">
                <a:solidFill>
                  <a:schemeClr val="accent1"/>
                </a:solidFill>
              </a:rPr>
              <a:t>modélisation</a:t>
            </a:r>
            <a:r>
              <a:rPr lang="fr-FR" sz="1200" b="1" dirty="0"/>
              <a:t> </a:t>
            </a:r>
            <a:r>
              <a:rPr lang="fr-FR" sz="1200" dirty="0"/>
              <a:t>des données, </a:t>
            </a:r>
            <a:r>
              <a:rPr lang="fr-FR" sz="1200" b="1" dirty="0">
                <a:solidFill>
                  <a:schemeClr val="accent1"/>
                </a:solidFill>
              </a:rPr>
              <a:t>évaluation</a:t>
            </a:r>
            <a:r>
              <a:rPr lang="fr-FR" sz="1200" b="1" dirty="0"/>
              <a:t> </a:t>
            </a:r>
            <a:r>
              <a:rPr lang="fr-FR" sz="1200" dirty="0"/>
              <a:t>et</a:t>
            </a:r>
            <a:r>
              <a:rPr lang="fr-FR" sz="1200" b="1" dirty="0"/>
              <a:t> </a:t>
            </a:r>
            <a:r>
              <a:rPr lang="fr-FR" sz="1200" b="1" dirty="0">
                <a:solidFill>
                  <a:schemeClr val="accent1"/>
                </a:solidFill>
              </a:rPr>
              <a:t>interprétation</a:t>
            </a:r>
            <a:r>
              <a:rPr lang="fr-FR" sz="1200" b="1" dirty="0"/>
              <a:t> </a:t>
            </a:r>
            <a:r>
              <a:rPr lang="fr-FR" sz="1200" dirty="0"/>
              <a:t>du modèle établi,</a:t>
            </a:r>
            <a:r>
              <a:rPr lang="fr-FR" sz="1200" b="1" dirty="0"/>
              <a:t> </a:t>
            </a:r>
            <a:r>
              <a:rPr lang="fr-FR" sz="1200" b="1" dirty="0">
                <a:solidFill>
                  <a:schemeClr val="accent1"/>
                </a:solidFill>
              </a:rPr>
              <a:t>mise en production</a:t>
            </a:r>
            <a:r>
              <a:rPr lang="fr-FR" sz="1200" b="1" dirty="0"/>
              <a:t> </a:t>
            </a:r>
            <a:r>
              <a:rPr lang="fr-FR" sz="1200" dirty="0"/>
              <a:t>et</a:t>
            </a:r>
            <a:r>
              <a:rPr lang="fr-FR" sz="1200" b="1" dirty="0"/>
              <a:t> </a:t>
            </a:r>
            <a:r>
              <a:rPr lang="fr-FR" sz="1200" b="1" dirty="0">
                <a:solidFill>
                  <a:schemeClr val="accent1"/>
                </a:solidFill>
              </a:rPr>
              <a:t>maintenance</a:t>
            </a:r>
            <a:r>
              <a:rPr lang="fr-FR" sz="1200" b="1" dirty="0"/>
              <a:t>. </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71</a:t>
            </a:fld>
            <a:endParaRPr lang="fr-FR"/>
          </a:p>
        </p:txBody>
      </p:sp>
    </p:spTree>
    <p:extLst>
      <p:ext uri="{BB962C8B-B14F-4D97-AF65-F5344CB8AC3E}">
        <p14:creationId xmlns:p14="http://schemas.microsoft.com/office/powerpoint/2010/main" val="962029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72</a:t>
            </a:fld>
            <a:endParaRPr lang="fr-FR"/>
          </a:p>
        </p:txBody>
      </p:sp>
    </p:spTree>
    <p:extLst>
      <p:ext uri="{BB962C8B-B14F-4D97-AF65-F5344CB8AC3E}">
        <p14:creationId xmlns:p14="http://schemas.microsoft.com/office/powerpoint/2010/main" val="3197988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dirty="0"/>
              <a:t>L’</a:t>
            </a:r>
            <a:r>
              <a:rPr lang="fr-FR" sz="1200" b="1" dirty="0"/>
              <a:t>IA </a:t>
            </a:r>
            <a:r>
              <a:rPr lang="fr-FR" sz="1200" dirty="0"/>
              <a:t>trouve de plus </a:t>
            </a:r>
            <a:r>
              <a:rPr lang="fr-FR" sz="1200" b="1" dirty="0"/>
              <a:t>en</a:t>
            </a:r>
            <a:r>
              <a:rPr lang="fr-FR" sz="1200" dirty="0"/>
              <a:t> plus d’usage dans les entreprises et c’est un </a:t>
            </a:r>
            <a:r>
              <a:rPr lang="fr-FR" sz="1200" b="1" dirty="0"/>
              <a:t>levier majeur de compétitivité</a:t>
            </a:r>
            <a:r>
              <a:rPr lang="fr-FR" sz="1200" dirty="0"/>
              <a:t>. Pour une entreprise, faire l’impasse engendre un risque majeur de rapidement devenir obsolète</a:t>
            </a:r>
          </a:p>
          <a:p>
            <a:pPr algn="just"/>
            <a:r>
              <a:rPr lang="fr-FR" sz="1200" dirty="0"/>
              <a:t>Le </a:t>
            </a:r>
            <a:r>
              <a:rPr lang="fr-FR" sz="1200" b="1" dirty="0"/>
              <a:t>coût pour développer </a:t>
            </a:r>
            <a:r>
              <a:rPr lang="fr-FR" sz="1200" dirty="0"/>
              <a:t>des IA est </a:t>
            </a:r>
            <a:r>
              <a:rPr lang="fr-FR" sz="1200" b="1" dirty="0"/>
              <a:t>très faible</a:t>
            </a:r>
            <a:r>
              <a:rPr lang="fr-FR" sz="1200" dirty="0"/>
              <a:t>. Tout est en open-source et il n’est absolument pas nécessaire d’investir lourdement dans des outils. De plus, il existe plusieurs aides financières pour lancer des expérimentations</a:t>
            </a:r>
          </a:p>
          <a:p>
            <a:pPr algn="just"/>
            <a:r>
              <a:rPr lang="fr-FR" sz="1200" dirty="0"/>
              <a:t>Techniquement,  ce n’est </a:t>
            </a:r>
            <a:r>
              <a:rPr lang="fr-FR" sz="1200" b="1" dirty="0"/>
              <a:t>pas si compliqué </a:t>
            </a:r>
            <a:r>
              <a:rPr lang="fr-FR" sz="1200" dirty="0"/>
              <a:t>que ce que l’on peut penser. L’aspect technique est d’ailleurs  très rarement le facteur limitant. </a:t>
            </a:r>
          </a:p>
          <a:p>
            <a:pPr algn="just"/>
            <a:r>
              <a:rPr lang="fr-FR" sz="1200" dirty="0"/>
              <a:t>Un projet d’IA implique de </a:t>
            </a:r>
            <a:r>
              <a:rPr lang="fr-FR" sz="1200" b="1" dirty="0"/>
              <a:t>nombreux acteurs et de nombreuses étapes</a:t>
            </a:r>
            <a:r>
              <a:rPr lang="fr-FR" sz="1200" dirty="0"/>
              <a:t>. Le développement de l’IA, c’est-à-dire l’algorithme,  ne prend en générale que quelques semaines alors que les projets prennent souvent plusieurs années.</a:t>
            </a:r>
          </a:p>
          <a:p>
            <a:pPr algn="just"/>
            <a:r>
              <a:rPr lang="fr-FR" sz="1200" dirty="0"/>
              <a:t>A cause du rejet des utilisateurs, de nombreux projets ne passent pas le stade de l’expérimentation. Il est </a:t>
            </a:r>
            <a:r>
              <a:rPr lang="fr-FR" sz="1200" b="1" dirty="0"/>
              <a:t>fondamental d’accompagner le changement</a:t>
            </a: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73</a:t>
            </a:fld>
            <a:endParaRPr lang="fr-FR"/>
          </a:p>
        </p:txBody>
      </p:sp>
    </p:spTree>
    <p:extLst>
      <p:ext uri="{BB962C8B-B14F-4D97-AF65-F5344CB8AC3E}">
        <p14:creationId xmlns:p14="http://schemas.microsoft.com/office/powerpoint/2010/main" val="223957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1200" b="0" dirty="0">
                <a:solidFill>
                  <a:schemeClr val="tx1"/>
                </a:solidFill>
                <a:latin typeface="+mj-lt"/>
              </a:rPr>
              <a:t>Commençons par le </a:t>
            </a:r>
            <a:r>
              <a:rPr lang="fr-FR" sz="1200" b="1" dirty="0">
                <a:solidFill>
                  <a:schemeClr val="tx1"/>
                </a:solidFill>
                <a:latin typeface="+mj-lt"/>
              </a:rPr>
              <a:t>Big Data</a:t>
            </a:r>
            <a:r>
              <a:rPr lang="fr-FR" sz="1200" b="0" dirty="0">
                <a:solidFill>
                  <a:schemeClr val="tx1"/>
                </a:solidFill>
                <a:latin typeface="+mj-lt"/>
              </a:rPr>
              <a:t>. Nous produisons collectivement de très nombreuses données polymorphes.</a:t>
            </a:r>
          </a:p>
          <a:p>
            <a:pPr algn="just"/>
            <a:endParaRPr lang="fr-FR" sz="1200" b="0" dirty="0">
              <a:solidFill>
                <a:schemeClr val="tx1"/>
              </a:solidFill>
              <a:latin typeface="+mj-lt"/>
            </a:endParaRPr>
          </a:p>
          <a:p>
            <a:pPr algn="just"/>
            <a:r>
              <a:rPr lang="fr-FR" sz="1200" b="0" dirty="0">
                <a:solidFill>
                  <a:schemeClr val="tx1"/>
                </a:solidFill>
                <a:latin typeface="+mj-lt"/>
              </a:rPr>
              <a:t>Chaque heure 240 millions de requêtes sont lancées sur Google et 270 millions de vidéos sont consultées sur YouTube.</a:t>
            </a:r>
          </a:p>
          <a:p>
            <a:pPr algn="just"/>
            <a:endParaRPr lang="fr-FR" sz="1200" b="0" dirty="0">
              <a:solidFill>
                <a:schemeClr val="tx1"/>
              </a:solidFill>
              <a:latin typeface="+mj-lt"/>
            </a:endParaRPr>
          </a:p>
          <a:p>
            <a:pPr algn="just"/>
            <a:r>
              <a:rPr lang="fr-FR" sz="1200" b="0" dirty="0">
                <a:solidFill>
                  <a:schemeClr val="tx1"/>
                </a:solidFill>
                <a:latin typeface="+mj-lt"/>
              </a:rPr>
              <a:t>La notion de Big Data a été introduite pour désigner la croissance faramineuse </a:t>
            </a:r>
            <a:r>
              <a:rPr lang="fr-FR" sz="1200" dirty="0">
                <a:solidFill>
                  <a:schemeClr val="accent1"/>
                </a:solidFill>
                <a:latin typeface="+mj-lt"/>
              </a:rPr>
              <a:t>des données de ces dernières années</a:t>
            </a:r>
            <a:r>
              <a:rPr lang="fr-FR" sz="1200" b="0" dirty="0">
                <a:solidFill>
                  <a:schemeClr val="tx1"/>
                </a:solidFill>
                <a:latin typeface="+mj-lt"/>
              </a:rPr>
              <a:t>. </a:t>
            </a:r>
          </a:p>
          <a:p>
            <a:pPr algn="just"/>
            <a:r>
              <a:rPr lang="fr-FR" sz="1200" b="0" dirty="0">
                <a:solidFill>
                  <a:schemeClr val="tx1"/>
                </a:solidFill>
                <a:latin typeface="+mj-lt"/>
              </a:rPr>
              <a:t>Le volume de données mondial est vertigineux et ne cesse de gonfler. </a:t>
            </a:r>
          </a:p>
          <a:p>
            <a:pPr algn="just"/>
            <a:endParaRPr lang="fr-FR" sz="1200" b="0" dirty="0">
              <a:solidFill>
                <a:schemeClr val="tx1"/>
              </a:solidFill>
              <a:latin typeface="+mj-lt"/>
            </a:endParaRPr>
          </a:p>
          <a:p>
            <a:pPr algn="just"/>
            <a:r>
              <a:rPr lang="fr-FR" sz="1200" b="0" dirty="0">
                <a:solidFill>
                  <a:schemeClr val="tx1"/>
                </a:solidFill>
                <a:latin typeface="+mj-lt"/>
              </a:rPr>
              <a:t>Ces données sont de différents type. </a:t>
            </a:r>
          </a:p>
          <a:p>
            <a:pPr algn="just"/>
            <a:endParaRPr lang="fr-FR" sz="1200" b="0" dirty="0">
              <a:solidFill>
                <a:schemeClr val="tx1"/>
              </a:solidFill>
              <a:latin typeface="+mj-lt"/>
            </a:endParaRPr>
          </a:p>
          <a:p>
            <a:pPr algn="just"/>
            <a:r>
              <a:rPr lang="fr-FR" sz="1200" b="0" dirty="0">
                <a:solidFill>
                  <a:schemeClr val="tx1"/>
                </a:solidFill>
                <a:latin typeface="+mj-lt"/>
              </a:rPr>
              <a:t>Le présent texte est  une donnée. La voix enregistrée pour cette formation est une donnée ainsi que n’importe quelle vidéo,  image, etc. </a:t>
            </a:r>
          </a:p>
          <a:p>
            <a:pPr algn="just"/>
            <a:endParaRPr lang="fr-FR" sz="1200" b="0" dirty="0">
              <a:solidFill>
                <a:schemeClr val="tx1"/>
              </a:solidFill>
              <a:latin typeface="+mj-lt"/>
            </a:endParaRPr>
          </a:p>
          <a:p>
            <a:pPr algn="just"/>
            <a:r>
              <a:rPr lang="fr-FR" sz="1200" b="0" dirty="0">
                <a:solidFill>
                  <a:schemeClr val="tx1"/>
                </a:solidFill>
                <a:latin typeface="+mj-lt"/>
              </a:rPr>
              <a:t>Une masse importante de ces données viennent d’Internet, mais il y a aussi tous les capteurs (météo par exemple) </a:t>
            </a:r>
            <a:r>
              <a:rPr lang="fr-FR" sz="1200" dirty="0">
                <a:solidFill>
                  <a:schemeClr val="accent1"/>
                </a:solidFill>
                <a:latin typeface="+mj-lt"/>
              </a:rPr>
              <a:t>qui génèrent de la données en temps réel.</a:t>
            </a:r>
          </a:p>
          <a:p>
            <a:pPr algn="just"/>
            <a:endParaRPr lang="fr-FR" sz="1200" b="0" dirty="0">
              <a:solidFill>
                <a:schemeClr val="accent1"/>
              </a:solidFill>
              <a:latin typeface="+mj-lt"/>
            </a:endParaRPr>
          </a:p>
          <a:p>
            <a:pPr algn="just"/>
            <a:r>
              <a:rPr lang="fr-FR" sz="1200" b="0" dirty="0">
                <a:solidFill>
                  <a:schemeClr val="accent1"/>
                </a:solidFill>
                <a:latin typeface="+mj-lt"/>
              </a:rPr>
              <a:t>C’est l’explosion des données qui a rendu l’IA intéressante. Nous y reviendrons.</a:t>
            </a:r>
            <a:endParaRPr lang="fr-FR" sz="1200" b="0" dirty="0">
              <a:solidFill>
                <a:schemeClr val="tx1"/>
              </a:solidFill>
              <a:latin typeface="+mj-lt"/>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9</a:t>
            </a:fld>
            <a:endParaRPr lang="fr-FR"/>
          </a:p>
        </p:txBody>
      </p:sp>
    </p:spTree>
    <p:extLst>
      <p:ext uri="{BB962C8B-B14F-4D97-AF65-F5344CB8AC3E}">
        <p14:creationId xmlns:p14="http://schemas.microsoft.com/office/powerpoint/2010/main" val="7591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just">
              <a:spcAft>
                <a:spcPts val="600"/>
              </a:spcAft>
              <a:buFont typeface="Arial" panose="020B0604020202020204" pitchFamily="34" charset="0"/>
              <a:buNone/>
            </a:pPr>
            <a:r>
              <a:rPr lang="fr-FR" sz="1200" b="0" dirty="0">
                <a:solidFill>
                  <a:srgbClr val="000000"/>
                </a:solidFill>
                <a:ea typeface="+mn-ea"/>
                <a:cs typeface="+mn-cs"/>
              </a:rPr>
              <a:t>Il y a parfois confusion entre </a:t>
            </a:r>
            <a:r>
              <a:rPr lang="fr-FR" sz="1200" b="0" dirty="0">
                <a:solidFill>
                  <a:schemeClr val="accent1"/>
                </a:solidFill>
                <a:ea typeface="+mn-ea"/>
                <a:cs typeface="+mn-cs"/>
              </a:rPr>
              <a:t>intelligence artificielle </a:t>
            </a:r>
            <a:r>
              <a:rPr lang="fr-FR" sz="1200" b="0" dirty="0">
                <a:solidFill>
                  <a:srgbClr val="000000"/>
                </a:solidFill>
                <a:ea typeface="+mn-ea"/>
                <a:cs typeface="+mn-cs"/>
              </a:rPr>
              <a:t>et </a:t>
            </a:r>
            <a:r>
              <a:rPr lang="fr-FR" b="0" dirty="0">
                <a:solidFill>
                  <a:schemeClr val="accent1"/>
                </a:solidFill>
                <a:ea typeface="+mn-ea"/>
                <a:cs typeface="+mn-cs"/>
              </a:rPr>
              <a:t>robotique</a:t>
            </a:r>
            <a:r>
              <a:rPr lang="fr-FR" sz="1200" b="0" dirty="0">
                <a:solidFill>
                  <a:srgbClr val="000000"/>
                </a:solidFill>
                <a:ea typeface="+mn-ea"/>
                <a:cs typeface="+mn-cs"/>
              </a:rPr>
              <a:t>. Lorsqu’on tape </a:t>
            </a:r>
            <a:r>
              <a:rPr lang="fr-FR" sz="1200" b="0" dirty="0">
                <a:solidFill>
                  <a:schemeClr val="accent1"/>
                </a:solidFill>
                <a:ea typeface="+mn-ea"/>
                <a:cs typeface="+mn-cs"/>
              </a:rPr>
              <a:t>intelligence artificielle  sur google, on voit d’ailleurs très rapidement des robots humanoïdes apparaitre.</a:t>
            </a:r>
          </a:p>
          <a:p>
            <a:pPr marL="0" indent="0" algn="just">
              <a:spcAft>
                <a:spcPts val="600"/>
              </a:spcAft>
              <a:buFont typeface="Arial" panose="020B0604020202020204" pitchFamily="34" charset="0"/>
              <a:buNone/>
            </a:pPr>
            <a:endParaRPr lang="fr-FR" sz="1200" b="0" dirty="0">
              <a:solidFill>
                <a:schemeClr val="accent1"/>
              </a:solidFill>
              <a:ea typeface="+mn-ea"/>
              <a:cs typeface="+mn-cs"/>
            </a:endParaRPr>
          </a:p>
          <a:p>
            <a:pPr marL="0" indent="0" algn="just">
              <a:spcAft>
                <a:spcPts val="600"/>
              </a:spcAft>
              <a:buFont typeface="Arial" panose="020B0604020202020204" pitchFamily="34" charset="0"/>
              <a:buNone/>
            </a:pPr>
            <a:r>
              <a:rPr lang="fr-FR" sz="1200" b="0" dirty="0">
                <a:solidFill>
                  <a:srgbClr val="000000"/>
                </a:solidFill>
                <a:ea typeface="+mn-ea"/>
                <a:cs typeface="+mn-cs"/>
              </a:rPr>
              <a:t>La </a:t>
            </a:r>
            <a:r>
              <a:rPr lang="fr-FR" b="0" dirty="0">
                <a:solidFill>
                  <a:schemeClr val="accent1"/>
                </a:solidFill>
                <a:ea typeface="+mn-ea"/>
                <a:cs typeface="+mn-cs"/>
              </a:rPr>
              <a:t>robotique</a:t>
            </a:r>
            <a:r>
              <a:rPr lang="fr-FR" sz="1200" b="0" dirty="0">
                <a:solidFill>
                  <a:srgbClr val="000000"/>
                </a:solidFill>
                <a:ea typeface="+mn-ea"/>
                <a:cs typeface="+mn-cs"/>
              </a:rPr>
              <a:t> est le domaine du mouvement </a:t>
            </a:r>
            <a:r>
              <a:rPr lang="fr-FR" b="0" dirty="0">
                <a:solidFill>
                  <a:schemeClr val="accent1"/>
                </a:solidFill>
                <a:ea typeface="+mn-ea"/>
                <a:cs typeface="+mn-cs"/>
              </a:rPr>
              <a:t>mécanique</a:t>
            </a:r>
            <a:r>
              <a:rPr lang="fr-FR" sz="1200" b="0" dirty="0">
                <a:solidFill>
                  <a:srgbClr val="000000"/>
                </a:solidFill>
                <a:ea typeface="+mn-ea"/>
                <a:cs typeface="+mn-cs"/>
              </a:rPr>
              <a:t>. C’est la mécanique qui permet à un robot de se déplacer. Un robot est automate qui agit en fonction d’informations qu’il obtient sur son environnement par le truchement de capteurs. Il est possible d’équiper ces automates de capteurs audios, de caméra, etc. </a:t>
            </a:r>
          </a:p>
          <a:p>
            <a:pPr marL="0" indent="0" algn="just">
              <a:spcAft>
                <a:spcPts val="600"/>
              </a:spcAft>
              <a:buFont typeface="Arial" panose="020B0604020202020204" pitchFamily="34" charset="0"/>
              <a:buNone/>
            </a:pPr>
            <a:endParaRPr lang="fr-FR" sz="1200" b="0" dirty="0">
              <a:solidFill>
                <a:schemeClr val="accent1"/>
              </a:solidFill>
            </a:endParaRPr>
          </a:p>
          <a:p>
            <a:pPr marL="0" indent="0" algn="just">
              <a:spcAft>
                <a:spcPts val="600"/>
              </a:spcAft>
              <a:buFont typeface="Arial" panose="020B0604020202020204" pitchFamily="34" charset="0"/>
              <a:buNone/>
            </a:pPr>
            <a:r>
              <a:rPr lang="fr-FR" sz="1200" b="0" dirty="0">
                <a:solidFill>
                  <a:schemeClr val="accent1"/>
                </a:solidFill>
              </a:rPr>
              <a:t>L’intelligence artificielle peut être néanmoins utilisée pour améliorer le robot. Ces actions pourront ainsi être dictées par des algorithmes d’IA qui lui permettront de faire des tâches plus avancées comme c’est le cas pour les véhicules autonomes ou encore </a:t>
            </a:r>
            <a:r>
              <a:rPr lang="fr-FR" sz="1200" b="0" dirty="0" err="1">
                <a:solidFill>
                  <a:schemeClr val="accent1"/>
                </a:solidFill>
              </a:rPr>
              <a:t>pepper</a:t>
            </a:r>
            <a:r>
              <a:rPr lang="fr-FR" sz="1200" b="0" dirty="0">
                <a:solidFill>
                  <a:schemeClr val="accent1"/>
                </a:solidFill>
              </a:rPr>
              <a:t> : </a:t>
            </a:r>
          </a:p>
          <a:p>
            <a:pPr marL="0" indent="0" algn="just">
              <a:spcAft>
                <a:spcPts val="600"/>
              </a:spcAft>
              <a:buFont typeface="Arial" panose="020B0604020202020204" pitchFamily="34" charset="0"/>
              <a:buNone/>
            </a:pPr>
            <a:r>
              <a:rPr lang="fr-FR" sz="1200" b="1" dirty="0">
                <a:solidFill>
                  <a:srgbClr val="000000"/>
                </a:solidFill>
              </a:rPr>
              <a:t>https://www.softbankrobotics.com/emea/fr/blog/videos/ai-lab-pepper-robot-learning-ball-cup</a:t>
            </a:r>
            <a:endParaRPr lang="fr-FR" sz="1200" b="0" dirty="0">
              <a:solidFill>
                <a:schemeClr val="accent1"/>
              </a:solidFill>
            </a:endParaRPr>
          </a:p>
          <a:p>
            <a:pPr marL="0" indent="0" algn="just">
              <a:spcAft>
                <a:spcPts val="600"/>
              </a:spcAft>
              <a:buFont typeface="Arial" panose="020B0604020202020204" pitchFamily="34" charset="0"/>
              <a:buNone/>
            </a:pPr>
            <a:endParaRPr lang="fr-FR" sz="1200" b="1" dirty="0">
              <a:solidFill>
                <a:srgbClr val="000000"/>
              </a:solidFill>
            </a:endParaRPr>
          </a:p>
          <a:p>
            <a:endParaRPr lang="fr-FR" dirty="0"/>
          </a:p>
        </p:txBody>
      </p:sp>
      <p:sp>
        <p:nvSpPr>
          <p:cNvPr id="4" name="Espace réservé du numéro de diapositive 3"/>
          <p:cNvSpPr>
            <a:spLocks noGrp="1"/>
          </p:cNvSpPr>
          <p:nvPr>
            <p:ph type="sldNum" sz="quarter" idx="5"/>
          </p:nvPr>
        </p:nvSpPr>
        <p:spPr/>
        <p:txBody>
          <a:bodyPr/>
          <a:lstStyle/>
          <a:p>
            <a:fld id="{7FF433D2-C653-459C-938B-6BEAEE0439A6}" type="slidenum">
              <a:rPr lang="fr-FR" smtClean="0"/>
              <a:t>10</a:t>
            </a:fld>
            <a:endParaRPr lang="fr-FR"/>
          </a:p>
        </p:txBody>
      </p:sp>
    </p:spTree>
    <p:extLst>
      <p:ext uri="{BB962C8B-B14F-4D97-AF65-F5344CB8AC3E}">
        <p14:creationId xmlns:p14="http://schemas.microsoft.com/office/powerpoint/2010/main" val="37805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4E5CCB-381A-4149-AC21-45A9A5F37A0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E60A648-B230-4778-A71C-8B7BC571D1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D3FB041-1842-4812-8A34-0EC53114A769}"/>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39761076-6203-4B01-B433-6AA7C8A7BC0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D6449B-7FE0-44E9-BB19-F3BCEA623D67}"/>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392825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C97BF3-A113-4AF4-BA98-4EB2896BC77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00E8879-D2C3-4D36-9A94-D1C3919C5D3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04B588-64B6-49FB-8784-B70773549619}"/>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711E3D68-2657-4196-8811-C82FD26D0B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673DF6-2647-454B-9171-16EE98301989}"/>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34795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9E9F503-60A0-4903-8523-92FCDB833C3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6281B9F-D45C-43E5-AA38-8FB22A50F6C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54BCDE0-9655-4F25-9746-B0C456D2F372}"/>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5E0878BA-3E93-4A76-B558-F986F4AB3A1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6EE0508-30E9-41C7-A993-F88525464C7E}"/>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381940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AFEB8-EA26-41B4-BC74-2841C3C336C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220E7A5-86CA-4396-8AC8-74E9EE3B18D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29CD80-F7A6-4B25-A3D1-255399D972B9}"/>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286109DB-6884-4142-BBE3-BA0E78BCA68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7DCD57-57C1-4A97-887D-A843BFD751C3}"/>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44143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0CCA0E-25A3-4068-A84C-AFB8AD21305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6885971-2689-4B76-8391-94EC76C95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4D43020-4E35-4F45-AAFF-930636094A1E}"/>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46E2CC21-E050-4E8F-87F0-8AEC9FCCDF1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64AFBCF-0E54-4518-9598-E2F556480D49}"/>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208026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B7DE1F-7948-433E-9F8E-0F3D9E20759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D4E0B32-A82E-4D77-9938-E6E8FA67E4B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8745352-D270-4530-8336-63F35FB1483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DF1FCBE-D0D8-4B08-A59E-58DC04AC436A}"/>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6" name="Espace réservé du pied de page 5">
            <a:extLst>
              <a:ext uri="{FF2B5EF4-FFF2-40B4-BE49-F238E27FC236}">
                <a16:creationId xmlns:a16="http://schemas.microsoft.com/office/drawing/2014/main" id="{505FB78F-7837-4F43-9BD0-A5450C94299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CA37F21-B7A1-4AB4-B280-7FB6DA565A21}"/>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1101667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92470-2985-4204-8A57-8FD144C7CAE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2B77261-ADE7-4466-AF46-7993C1656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2E10820-7271-43CA-A6F9-48AAA345D934}"/>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9447DDF-2AF4-4CBE-8C88-A43A60A42F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47A3913-84FE-4F4A-9A5C-A1C6473535F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96E0020-CE7A-4117-850F-F21B2F969492}"/>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8" name="Espace réservé du pied de page 7">
            <a:extLst>
              <a:ext uri="{FF2B5EF4-FFF2-40B4-BE49-F238E27FC236}">
                <a16:creationId xmlns:a16="http://schemas.microsoft.com/office/drawing/2014/main" id="{DEBBC6EA-3890-4C1D-A8CF-4F8DE286AE3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CE6DD16-32A5-4F58-BD9D-33B886EBA4C6}"/>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396915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0AE8B-A1B1-4FB5-8A92-E6A8BF41CA4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8D1E46D-D5E7-466F-A27D-287291BB5949}"/>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4" name="Espace réservé du pied de page 3">
            <a:extLst>
              <a:ext uri="{FF2B5EF4-FFF2-40B4-BE49-F238E27FC236}">
                <a16:creationId xmlns:a16="http://schemas.microsoft.com/office/drawing/2014/main" id="{421BEB1B-CBC9-4397-A561-09A8F3A4E89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61919F8-8C5C-4843-A4DE-7200E067B819}"/>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277450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7654486-D1F7-46D0-9F6A-B6A511309C2E}"/>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3" name="Espace réservé du pied de page 2">
            <a:extLst>
              <a:ext uri="{FF2B5EF4-FFF2-40B4-BE49-F238E27FC236}">
                <a16:creationId xmlns:a16="http://schemas.microsoft.com/office/drawing/2014/main" id="{E26EC6D3-A0B2-4443-AF59-6A05A563A2B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2741897-F817-4B8A-8601-48EEF577C5F5}"/>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3511075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9F86C-549C-43B0-A373-AFDE431935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0648CE1-B83D-4B0D-94F8-71A5E0980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18C39AD-3AF7-4F2B-8C9A-9CD528441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93E0EF6-563E-4AB4-A3ED-DC87A9B94568}"/>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6" name="Espace réservé du pied de page 5">
            <a:extLst>
              <a:ext uri="{FF2B5EF4-FFF2-40B4-BE49-F238E27FC236}">
                <a16:creationId xmlns:a16="http://schemas.microsoft.com/office/drawing/2014/main" id="{387F015D-E14A-4A05-B294-0A86AA1C0BD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28D6EDC-EC41-4BA3-BEA6-E27C4DC9F2D5}"/>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424803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BB466-0831-48E2-951E-7F8142444C5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628E8A8-11FB-4184-82B8-7E5EC7058D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993434E-DAD9-4C90-A357-4C994FF0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CAF25D2-00D9-413D-BAEA-E04D64DB1002}"/>
              </a:ext>
            </a:extLst>
          </p:cNvPr>
          <p:cNvSpPr>
            <a:spLocks noGrp="1"/>
          </p:cNvSpPr>
          <p:nvPr>
            <p:ph type="dt" sz="half" idx="10"/>
          </p:nvPr>
        </p:nvSpPr>
        <p:spPr/>
        <p:txBody>
          <a:bodyPr/>
          <a:lstStyle/>
          <a:p>
            <a:fld id="{37CE90C0-B3B1-4504-83E5-1C47B14FC7B4}" type="datetimeFigureOut">
              <a:rPr lang="fr-FR" smtClean="0"/>
              <a:t>27/11/2022</a:t>
            </a:fld>
            <a:endParaRPr lang="fr-FR"/>
          </a:p>
        </p:txBody>
      </p:sp>
      <p:sp>
        <p:nvSpPr>
          <p:cNvPr id="6" name="Espace réservé du pied de page 5">
            <a:extLst>
              <a:ext uri="{FF2B5EF4-FFF2-40B4-BE49-F238E27FC236}">
                <a16:creationId xmlns:a16="http://schemas.microsoft.com/office/drawing/2014/main" id="{F6F371D0-E6EF-41D3-B829-8F21D0BDF1A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0FBF9F6-4551-43DA-82CC-59E6CF512D05}"/>
              </a:ext>
            </a:extLst>
          </p:cNvPr>
          <p:cNvSpPr>
            <a:spLocks noGrp="1"/>
          </p:cNvSpPr>
          <p:nvPr>
            <p:ph type="sldNum" sz="quarter" idx="12"/>
          </p:nvPr>
        </p:nvSpPr>
        <p:spPr/>
        <p:txBody>
          <a:bodyPr/>
          <a:lstStyle/>
          <a:p>
            <a:fld id="{07DFF4F6-9504-4FD3-8CBE-E753E706C60B}" type="slidenum">
              <a:rPr lang="fr-FR" smtClean="0"/>
              <a:t>‹N°›</a:t>
            </a:fld>
            <a:endParaRPr lang="fr-FR"/>
          </a:p>
        </p:txBody>
      </p:sp>
    </p:spTree>
    <p:extLst>
      <p:ext uri="{BB962C8B-B14F-4D97-AF65-F5344CB8AC3E}">
        <p14:creationId xmlns:p14="http://schemas.microsoft.com/office/powerpoint/2010/main" val="2297591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1C00D89-CD55-4073-BB76-2345C5FF7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0F05E2C-2251-428C-867B-D75183D715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9CFD4-AC31-4C4A-9BC6-AA33968D82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E90C0-B3B1-4504-83E5-1C47B14FC7B4}" type="datetimeFigureOut">
              <a:rPr lang="fr-FR" smtClean="0"/>
              <a:t>27/11/2022</a:t>
            </a:fld>
            <a:endParaRPr lang="fr-FR"/>
          </a:p>
        </p:txBody>
      </p:sp>
      <p:sp>
        <p:nvSpPr>
          <p:cNvPr id="5" name="Espace réservé du pied de page 4">
            <a:extLst>
              <a:ext uri="{FF2B5EF4-FFF2-40B4-BE49-F238E27FC236}">
                <a16:creationId xmlns:a16="http://schemas.microsoft.com/office/drawing/2014/main" id="{0C3157E9-7086-4059-9E1E-F6D8A858C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CE4CE0E-7724-4395-AF0B-48B68E3B1D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DFF4F6-9504-4FD3-8CBE-E753E706C60B}" type="slidenum">
              <a:rPr lang="fr-FR" smtClean="0"/>
              <a:t>‹N°›</a:t>
            </a:fld>
            <a:endParaRPr lang="fr-FR"/>
          </a:p>
        </p:txBody>
      </p:sp>
    </p:spTree>
    <p:extLst>
      <p:ext uri="{BB962C8B-B14F-4D97-AF65-F5344CB8AC3E}">
        <p14:creationId xmlns:p14="http://schemas.microsoft.com/office/powerpoint/2010/main" val="100362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ovie-recommandation.herokuapp.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5ck_PjZ9B1I"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9.gif"/><Relationship Id="rId5" Type="http://schemas.openxmlformats.org/officeDocument/2006/relationships/image" Target="../media/image48.jpe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ladn.eu/entreprises-innovantes/case-study/une-intelligence-artificielle-pour-eduquer-bebe/" TargetMode="Externa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cantines-nantes-metropole.web.app/" TargetMode="Externa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39299-2DF0-4556-8D3F-DC01394B6564}"/>
              </a:ext>
            </a:extLst>
          </p:cNvPr>
          <p:cNvSpPr>
            <a:spLocks noGrp="1"/>
          </p:cNvSpPr>
          <p:nvPr>
            <p:ph type="ctrTitle"/>
          </p:nvPr>
        </p:nvSpPr>
        <p:spPr/>
        <p:txBody>
          <a:bodyPr>
            <a:normAutofit/>
          </a:bodyPr>
          <a:lstStyle/>
          <a:p>
            <a:r>
              <a:rPr lang="fr-FR" sz="3200" b="1" dirty="0">
                <a:effectLst/>
                <a:latin typeface="Candara" panose="020E0502030303020204" pitchFamily="34" charset="0"/>
                <a:ea typeface="Times" panose="02020603050405020304" pitchFamily="18" charset="0"/>
                <a:cs typeface="Times New Roman" panose="02020603050405020304" pitchFamily="18" charset="0"/>
              </a:rPr>
              <a:t>Intelligence Artificielle</a:t>
            </a:r>
            <a:endParaRPr lang="fr-FR" sz="8800" dirty="0"/>
          </a:p>
        </p:txBody>
      </p:sp>
      <p:sp>
        <p:nvSpPr>
          <p:cNvPr id="3" name="Sous-titre 2">
            <a:extLst>
              <a:ext uri="{FF2B5EF4-FFF2-40B4-BE49-F238E27FC236}">
                <a16:creationId xmlns:a16="http://schemas.microsoft.com/office/drawing/2014/main" id="{76275163-0784-413A-80A9-CA68BE39B7ED}"/>
              </a:ext>
            </a:extLst>
          </p:cNvPr>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31629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DF19E-3A11-4737-B93B-F0483C5BC643}"/>
              </a:ext>
            </a:extLst>
          </p:cNvPr>
          <p:cNvSpPr>
            <a:spLocks noGrp="1"/>
          </p:cNvSpPr>
          <p:nvPr>
            <p:ph type="title"/>
          </p:nvPr>
        </p:nvSpPr>
        <p:spPr/>
        <p:txBody>
          <a:bodyPr/>
          <a:lstStyle/>
          <a:p>
            <a:r>
              <a:rPr lang="fr-FR" dirty="0"/>
              <a:t>Robotique VS IA</a:t>
            </a:r>
          </a:p>
        </p:txBody>
      </p:sp>
      <p:sp>
        <p:nvSpPr>
          <p:cNvPr id="3" name="Espace réservé du contenu 2">
            <a:extLst>
              <a:ext uri="{FF2B5EF4-FFF2-40B4-BE49-F238E27FC236}">
                <a16:creationId xmlns:a16="http://schemas.microsoft.com/office/drawing/2014/main" id="{6AAC5DAC-26D4-4B29-B164-B6083424F6FC}"/>
              </a:ext>
            </a:extLst>
          </p:cNvPr>
          <p:cNvSpPr>
            <a:spLocks noGrp="1"/>
          </p:cNvSpPr>
          <p:nvPr>
            <p:ph idx="1"/>
          </p:nvPr>
        </p:nvSpPr>
        <p:spPr/>
        <p:txBody>
          <a:bodyPr/>
          <a:lstStyle/>
          <a:p>
            <a:endParaRPr lang="fr-FR" dirty="0"/>
          </a:p>
        </p:txBody>
      </p:sp>
      <p:pic>
        <p:nvPicPr>
          <p:cNvPr id="4" name="Picture 10" descr="Robotique et intelligence artificielle : parlons-en ! | CNRS Le journal">
            <a:extLst>
              <a:ext uri="{FF2B5EF4-FFF2-40B4-BE49-F238E27FC236}">
                <a16:creationId xmlns:a16="http://schemas.microsoft.com/office/drawing/2014/main" id="{544F464F-C5A4-4511-81F6-609227BC823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283" r="-3" b="-3"/>
          <a:stretch/>
        </p:blipFill>
        <p:spPr bwMode="auto">
          <a:xfrm>
            <a:off x="1635280" y="2392413"/>
            <a:ext cx="3928046" cy="2252158"/>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5" name="Picture 8" descr="T050000 Bras robotique &quot;Braccio&quot; 5 axes avec pince pour arduino">
            <a:extLst>
              <a:ext uri="{FF2B5EF4-FFF2-40B4-BE49-F238E27FC236}">
                <a16:creationId xmlns:a16="http://schemas.microsoft.com/office/drawing/2014/main" id="{F2225CAE-D319-40BF-9437-3FB460123652}"/>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2623" r="3" b="8482"/>
          <a:stretch/>
        </p:blipFill>
        <p:spPr bwMode="auto">
          <a:xfrm>
            <a:off x="6995887" y="2365761"/>
            <a:ext cx="2888341" cy="2278810"/>
          </a:xfrm>
          <a:custGeom>
            <a:avLst/>
            <a:gdLst/>
            <a:ahLst/>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73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12EA5-771D-4B29-A05E-29E3C9D17E87}"/>
              </a:ext>
            </a:extLst>
          </p:cNvPr>
          <p:cNvSpPr>
            <a:spLocks noGrp="1"/>
          </p:cNvSpPr>
          <p:nvPr>
            <p:ph type="title"/>
          </p:nvPr>
        </p:nvSpPr>
        <p:spPr/>
        <p:txBody>
          <a:bodyPr/>
          <a:lstStyle/>
          <a:p>
            <a:r>
              <a:rPr lang="fr-FR" dirty="0"/>
              <a:t>Quelques repères avant d’aller plus loin</a:t>
            </a:r>
          </a:p>
        </p:txBody>
      </p:sp>
      <p:sp>
        <p:nvSpPr>
          <p:cNvPr id="4" name="Google Shape;822;p74">
            <a:extLst>
              <a:ext uri="{FF2B5EF4-FFF2-40B4-BE49-F238E27FC236}">
                <a16:creationId xmlns:a16="http://schemas.microsoft.com/office/drawing/2014/main" id="{8E4C1F28-E610-4207-B908-22EFF8855D9B}"/>
              </a:ext>
            </a:extLst>
          </p:cNvPr>
          <p:cNvSpPr/>
          <p:nvPr/>
        </p:nvSpPr>
        <p:spPr>
          <a:xfrm>
            <a:off x="5488868" y="2856292"/>
            <a:ext cx="3680123" cy="3224809"/>
          </a:xfrm>
          <a:prstGeom prst="rect">
            <a:avLst/>
          </a:prstGeom>
          <a:solidFill>
            <a:schemeClr val="accent3">
              <a:alpha val="52160"/>
            </a:schemeClr>
          </a:solidFill>
          <a:ln>
            <a:noFill/>
          </a:ln>
        </p:spPr>
        <p:txBody>
          <a:bodyPr spcFirstLastPara="1" wrap="square" lIns="113275" tIns="90625" rIns="113275" bIns="90625" anchor="t" anchorCtr="0">
            <a:noAutofit/>
          </a:bodyPr>
          <a:lstStyle/>
          <a:p>
            <a:pPr marL="0" marR="0" lvl="0" indent="0" algn="ctr" rtl="0">
              <a:lnSpc>
                <a:spcPct val="90000"/>
              </a:lnSpc>
              <a:spcBef>
                <a:spcPts val="0"/>
              </a:spcBef>
              <a:spcAft>
                <a:spcPts val="0"/>
              </a:spcAft>
              <a:buNone/>
            </a:pPr>
            <a:endParaRPr sz="1500">
              <a:solidFill>
                <a:srgbClr val="FFFFFF"/>
              </a:solidFill>
              <a:latin typeface="Quattrocento Sans"/>
              <a:ea typeface="Quattrocento Sans"/>
              <a:cs typeface="Quattrocento Sans"/>
              <a:sym typeface="Quattrocento Sans"/>
            </a:endParaRPr>
          </a:p>
        </p:txBody>
      </p:sp>
      <p:grpSp>
        <p:nvGrpSpPr>
          <p:cNvPr id="5" name="Google Shape;821;p74">
            <a:extLst>
              <a:ext uri="{FF2B5EF4-FFF2-40B4-BE49-F238E27FC236}">
                <a16:creationId xmlns:a16="http://schemas.microsoft.com/office/drawing/2014/main" id="{3C9A84D2-2703-4702-BBD0-124C8845745B}"/>
              </a:ext>
            </a:extLst>
          </p:cNvPr>
          <p:cNvGrpSpPr/>
          <p:nvPr/>
        </p:nvGrpSpPr>
        <p:grpSpPr>
          <a:xfrm>
            <a:off x="1809588" y="3407860"/>
            <a:ext cx="7360245" cy="2683634"/>
            <a:chOff x="1" y="1884032"/>
            <a:chExt cx="11647800" cy="3596400"/>
          </a:xfrm>
        </p:grpSpPr>
        <p:sp>
          <p:nvSpPr>
            <p:cNvPr id="6" name="Google Shape;822;p74">
              <a:extLst>
                <a:ext uri="{FF2B5EF4-FFF2-40B4-BE49-F238E27FC236}">
                  <a16:creationId xmlns:a16="http://schemas.microsoft.com/office/drawing/2014/main" id="{1BC7F729-C773-474F-BE37-9018C05975C8}"/>
                </a:ext>
              </a:extLst>
            </p:cNvPr>
            <p:cNvSpPr/>
            <p:nvPr/>
          </p:nvSpPr>
          <p:spPr>
            <a:xfrm>
              <a:off x="1" y="1884032"/>
              <a:ext cx="11647800" cy="3596400"/>
            </a:xfrm>
            <a:prstGeom prst="rect">
              <a:avLst/>
            </a:prstGeom>
            <a:solidFill>
              <a:srgbClr val="0078D7">
                <a:alpha val="52160"/>
              </a:srgbClr>
            </a:solidFill>
            <a:ln>
              <a:noFill/>
            </a:ln>
          </p:spPr>
          <p:txBody>
            <a:bodyPr spcFirstLastPara="1" wrap="square" lIns="113275" tIns="90625" rIns="113275" bIns="90625" anchor="t" anchorCtr="0">
              <a:noAutofit/>
            </a:bodyPr>
            <a:lstStyle/>
            <a:p>
              <a:pPr marL="0" marR="0" lvl="0" indent="0" algn="ctr" rtl="0">
                <a:lnSpc>
                  <a:spcPct val="90000"/>
                </a:lnSpc>
                <a:spcBef>
                  <a:spcPts val="0"/>
                </a:spcBef>
                <a:spcAft>
                  <a:spcPts val="0"/>
                </a:spcAft>
                <a:buNone/>
              </a:pPr>
              <a:endParaRPr sz="1500">
                <a:solidFill>
                  <a:srgbClr val="FFFFFF"/>
                </a:solidFill>
                <a:latin typeface="Quattrocento Sans"/>
                <a:ea typeface="Quattrocento Sans"/>
                <a:cs typeface="Quattrocento Sans"/>
                <a:sym typeface="Quattrocento Sans"/>
              </a:endParaRPr>
            </a:p>
          </p:txBody>
        </p:sp>
        <p:sp>
          <p:nvSpPr>
            <p:cNvPr id="7" name="Google Shape;824;p74">
              <a:extLst>
                <a:ext uri="{FF2B5EF4-FFF2-40B4-BE49-F238E27FC236}">
                  <a16:creationId xmlns:a16="http://schemas.microsoft.com/office/drawing/2014/main" id="{A282212C-2FC8-44C4-9734-11AF4DE9D02B}"/>
                </a:ext>
              </a:extLst>
            </p:cNvPr>
            <p:cNvSpPr/>
            <p:nvPr/>
          </p:nvSpPr>
          <p:spPr>
            <a:xfrm>
              <a:off x="117391" y="2018164"/>
              <a:ext cx="3374700" cy="402000"/>
            </a:xfrm>
            <a:prstGeom prst="rect">
              <a:avLst/>
            </a:prstGeom>
            <a:noFill/>
            <a:ln>
              <a:noFill/>
            </a:ln>
          </p:spPr>
          <p:txBody>
            <a:bodyPr spcFirstLastPara="1" wrap="square" lIns="68575" tIns="34275" rIns="68575" bIns="34275" anchor="t" anchorCtr="0">
              <a:noAutofit/>
            </a:bodyPr>
            <a:lstStyle/>
            <a:p>
              <a:r>
                <a:rPr lang="fr" sz="1500" dirty="0">
                  <a:solidFill>
                    <a:srgbClr val="FFFFFF"/>
                  </a:solidFill>
                  <a:latin typeface="Ubuntu"/>
                  <a:sym typeface="Ubuntu"/>
                </a:rPr>
                <a:t>Intelligence Artificielle</a:t>
              </a:r>
              <a:endParaRPr sz="1500" dirty="0">
                <a:solidFill>
                  <a:srgbClr val="FFFFFF"/>
                </a:solidFill>
                <a:latin typeface="Ubuntu"/>
                <a:sym typeface="Ubuntu"/>
              </a:endParaRPr>
            </a:p>
          </p:txBody>
        </p:sp>
        <p:sp>
          <p:nvSpPr>
            <p:cNvPr id="8" name="Google Shape;823;p74" title="Icon of a brain with circles and connection lines inside">
              <a:extLst>
                <a:ext uri="{FF2B5EF4-FFF2-40B4-BE49-F238E27FC236}">
                  <a16:creationId xmlns:a16="http://schemas.microsoft.com/office/drawing/2014/main" id="{28C05EF4-AA25-4CA5-B7F2-F3374AF4A489}"/>
                </a:ext>
              </a:extLst>
            </p:cNvPr>
            <p:cNvSpPr/>
            <p:nvPr/>
          </p:nvSpPr>
          <p:spPr>
            <a:xfrm>
              <a:off x="3518850" y="1884362"/>
              <a:ext cx="1226018" cy="710563"/>
            </a:xfrm>
            <a:custGeom>
              <a:avLst/>
              <a:gdLst/>
              <a:ahLst/>
              <a:cxnLst/>
              <a:rect l="l" t="t" r="r" b="b"/>
              <a:pathLst>
                <a:path w="440" h="295" extrusionOk="0">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cmpd="sng">
              <a:solidFill>
                <a:schemeClr val="dk1"/>
              </a:solidFill>
              <a:prstDash val="solid"/>
              <a:miter lim="800000"/>
              <a:headEnd type="none" w="sm" len="sm"/>
              <a:tailEnd type="none" w="sm" len="sm"/>
            </a:ln>
          </p:spPr>
          <p:txBody>
            <a:bodyPr spcFirstLastPara="1" wrap="square" lIns="57775" tIns="28875" rIns="57775" bIns="28875" anchor="t"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grpSp>
        <p:nvGrpSpPr>
          <p:cNvPr id="9" name="Google Shape;825;p74">
            <a:extLst>
              <a:ext uri="{FF2B5EF4-FFF2-40B4-BE49-F238E27FC236}">
                <a16:creationId xmlns:a16="http://schemas.microsoft.com/office/drawing/2014/main" id="{2DBE3FFB-C012-45E8-B2AA-002E8D9F18F0}"/>
              </a:ext>
            </a:extLst>
          </p:cNvPr>
          <p:cNvGrpSpPr/>
          <p:nvPr/>
        </p:nvGrpSpPr>
        <p:grpSpPr>
          <a:xfrm>
            <a:off x="2207530" y="3938328"/>
            <a:ext cx="6961461" cy="2170734"/>
            <a:chOff x="8126625" y="3043436"/>
            <a:chExt cx="3765000" cy="1433100"/>
          </a:xfrm>
        </p:grpSpPr>
        <p:sp>
          <p:nvSpPr>
            <p:cNvPr id="10" name="Google Shape;826;p74">
              <a:extLst>
                <a:ext uri="{FF2B5EF4-FFF2-40B4-BE49-F238E27FC236}">
                  <a16:creationId xmlns:a16="http://schemas.microsoft.com/office/drawing/2014/main" id="{86BD30B5-2103-4BAD-9255-67DDEE014A27}"/>
                </a:ext>
              </a:extLst>
            </p:cNvPr>
            <p:cNvSpPr/>
            <p:nvPr/>
          </p:nvSpPr>
          <p:spPr>
            <a:xfrm>
              <a:off x="8126625" y="3043436"/>
              <a:ext cx="3765000" cy="1433100"/>
            </a:xfrm>
            <a:prstGeom prst="rect">
              <a:avLst/>
            </a:prstGeom>
            <a:solidFill>
              <a:srgbClr val="0078D7">
                <a:alpha val="52160"/>
              </a:srgbClr>
            </a:solidFill>
            <a:ln>
              <a:noFill/>
            </a:ln>
          </p:spPr>
          <p:txBody>
            <a:bodyPr spcFirstLastPara="1" wrap="square" lIns="113275" tIns="90625" rIns="113275" bIns="90625" anchor="t" anchorCtr="0">
              <a:noAutofit/>
            </a:bodyPr>
            <a:lstStyle/>
            <a:p>
              <a:pPr marL="0" marR="0" lvl="0" indent="0" algn="ctr" rtl="0">
                <a:lnSpc>
                  <a:spcPct val="90000"/>
                </a:lnSpc>
                <a:spcBef>
                  <a:spcPts val="0"/>
                </a:spcBef>
                <a:spcAft>
                  <a:spcPts val="0"/>
                </a:spcAft>
                <a:buNone/>
              </a:pPr>
              <a:endParaRPr sz="1500">
                <a:solidFill>
                  <a:srgbClr val="FFFFFF"/>
                </a:solidFill>
                <a:latin typeface="Quattrocento Sans"/>
                <a:ea typeface="Quattrocento Sans"/>
                <a:cs typeface="Quattrocento Sans"/>
                <a:sym typeface="Quattrocento Sans"/>
              </a:endParaRPr>
            </a:p>
          </p:txBody>
        </p:sp>
        <p:sp>
          <p:nvSpPr>
            <p:cNvPr id="11" name="Google Shape;827;p74">
              <a:extLst>
                <a:ext uri="{FF2B5EF4-FFF2-40B4-BE49-F238E27FC236}">
                  <a16:creationId xmlns:a16="http://schemas.microsoft.com/office/drawing/2014/main" id="{4F490AFE-FFD1-433A-A08E-05A1359521CB}"/>
                </a:ext>
              </a:extLst>
            </p:cNvPr>
            <p:cNvSpPr/>
            <p:nvPr/>
          </p:nvSpPr>
          <p:spPr>
            <a:xfrm>
              <a:off x="8176940" y="3055911"/>
              <a:ext cx="1248900" cy="257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fr" sz="1500" dirty="0">
                  <a:solidFill>
                    <a:srgbClr val="FFFFFF"/>
                  </a:solidFill>
                  <a:latin typeface="Ubuntu"/>
                  <a:ea typeface="Ubuntu"/>
                  <a:cs typeface="Ubuntu"/>
                  <a:sym typeface="Ubuntu"/>
                </a:rPr>
                <a:t>Science de la donnée</a:t>
              </a:r>
              <a:endParaRPr sz="1500" dirty="0">
                <a:solidFill>
                  <a:srgbClr val="505050"/>
                </a:solidFill>
                <a:latin typeface="Ubuntu"/>
                <a:ea typeface="Ubuntu"/>
                <a:cs typeface="Ubuntu"/>
                <a:sym typeface="Ubuntu"/>
              </a:endParaRPr>
            </a:p>
          </p:txBody>
        </p:sp>
      </p:grpSp>
      <p:sp>
        <p:nvSpPr>
          <p:cNvPr id="12" name="Titre 1">
            <a:extLst>
              <a:ext uri="{FF2B5EF4-FFF2-40B4-BE49-F238E27FC236}">
                <a16:creationId xmlns:a16="http://schemas.microsoft.com/office/drawing/2014/main" id="{1251EF8A-2798-4F93-A072-61D13A7BD084}"/>
              </a:ext>
            </a:extLst>
          </p:cNvPr>
          <p:cNvSpPr txBox="1">
            <a:spLocks/>
          </p:cNvSpPr>
          <p:nvPr/>
        </p:nvSpPr>
        <p:spPr>
          <a:xfrm>
            <a:off x="1180807" y="1586417"/>
            <a:ext cx="8678100" cy="39780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QUELQUES REPÈRES </a:t>
            </a:r>
          </a:p>
        </p:txBody>
      </p:sp>
      <p:cxnSp>
        <p:nvCxnSpPr>
          <p:cNvPr id="13" name="Google Shape;793;p74">
            <a:extLst>
              <a:ext uri="{FF2B5EF4-FFF2-40B4-BE49-F238E27FC236}">
                <a16:creationId xmlns:a16="http://schemas.microsoft.com/office/drawing/2014/main" id="{A976D9B0-1E08-4101-A1E7-1C3AB8ECFACD}"/>
              </a:ext>
            </a:extLst>
          </p:cNvPr>
          <p:cNvCxnSpPr/>
          <p:nvPr/>
        </p:nvCxnSpPr>
        <p:spPr>
          <a:xfrm>
            <a:off x="1809588" y="6095395"/>
            <a:ext cx="7534200" cy="300"/>
          </a:xfrm>
          <a:prstGeom prst="straightConnector1">
            <a:avLst/>
          </a:prstGeom>
          <a:noFill/>
          <a:ln w="19050" cap="flat" cmpd="sng">
            <a:solidFill>
              <a:srgbClr val="2188DA"/>
            </a:solidFill>
            <a:prstDash val="dash"/>
            <a:miter lim="800000"/>
            <a:headEnd type="none" w="sm" len="sm"/>
            <a:tailEnd type="triangle" w="med" len="med"/>
          </a:ln>
        </p:spPr>
      </p:cxnSp>
      <p:grpSp>
        <p:nvGrpSpPr>
          <p:cNvPr id="14" name="Google Shape;825;p74">
            <a:extLst>
              <a:ext uri="{FF2B5EF4-FFF2-40B4-BE49-F238E27FC236}">
                <a16:creationId xmlns:a16="http://schemas.microsoft.com/office/drawing/2014/main" id="{A526CD4C-7821-4EDD-9DAD-FE11D65770EC}"/>
              </a:ext>
            </a:extLst>
          </p:cNvPr>
          <p:cNvGrpSpPr/>
          <p:nvPr/>
        </p:nvGrpSpPr>
        <p:grpSpPr>
          <a:xfrm>
            <a:off x="2842285" y="4424610"/>
            <a:ext cx="6326706" cy="1670995"/>
            <a:chOff x="8126625" y="3043436"/>
            <a:chExt cx="3765000" cy="1433100"/>
          </a:xfrm>
        </p:grpSpPr>
        <p:sp>
          <p:nvSpPr>
            <p:cNvPr id="15" name="Google Shape;826;p74">
              <a:extLst>
                <a:ext uri="{FF2B5EF4-FFF2-40B4-BE49-F238E27FC236}">
                  <a16:creationId xmlns:a16="http://schemas.microsoft.com/office/drawing/2014/main" id="{CA9A23AC-ABBD-4A79-89FC-675EAD5CC061}"/>
                </a:ext>
              </a:extLst>
            </p:cNvPr>
            <p:cNvSpPr/>
            <p:nvPr/>
          </p:nvSpPr>
          <p:spPr>
            <a:xfrm>
              <a:off x="8126625" y="3043436"/>
              <a:ext cx="3765000" cy="1433100"/>
            </a:xfrm>
            <a:prstGeom prst="rect">
              <a:avLst/>
            </a:prstGeom>
            <a:solidFill>
              <a:srgbClr val="0078D7">
                <a:alpha val="52160"/>
              </a:srgbClr>
            </a:solidFill>
            <a:ln>
              <a:noFill/>
            </a:ln>
          </p:spPr>
          <p:txBody>
            <a:bodyPr spcFirstLastPara="1" wrap="square" lIns="113275" tIns="90625" rIns="113275" bIns="90625" anchor="t" anchorCtr="0">
              <a:noAutofit/>
            </a:bodyPr>
            <a:lstStyle/>
            <a:p>
              <a:pPr marL="0" marR="0" lvl="0" indent="0" algn="ctr" rtl="0">
                <a:lnSpc>
                  <a:spcPct val="90000"/>
                </a:lnSpc>
                <a:spcBef>
                  <a:spcPts val="0"/>
                </a:spcBef>
                <a:spcAft>
                  <a:spcPts val="0"/>
                </a:spcAft>
                <a:buNone/>
              </a:pPr>
              <a:endParaRPr sz="1500">
                <a:solidFill>
                  <a:srgbClr val="FFFFFF"/>
                </a:solidFill>
                <a:latin typeface="Quattrocento Sans"/>
                <a:ea typeface="Quattrocento Sans"/>
                <a:cs typeface="Quattrocento Sans"/>
                <a:sym typeface="Quattrocento Sans"/>
              </a:endParaRPr>
            </a:p>
          </p:txBody>
        </p:sp>
        <p:sp>
          <p:nvSpPr>
            <p:cNvPr id="16" name="Google Shape;827;p74">
              <a:extLst>
                <a:ext uri="{FF2B5EF4-FFF2-40B4-BE49-F238E27FC236}">
                  <a16:creationId xmlns:a16="http://schemas.microsoft.com/office/drawing/2014/main" id="{AEED1055-28A6-4582-89D6-D5AA1021803C}"/>
                </a:ext>
              </a:extLst>
            </p:cNvPr>
            <p:cNvSpPr/>
            <p:nvPr/>
          </p:nvSpPr>
          <p:spPr>
            <a:xfrm>
              <a:off x="8176940" y="3055911"/>
              <a:ext cx="1248900" cy="257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fr" sz="1500">
                  <a:solidFill>
                    <a:srgbClr val="FFFFFF"/>
                  </a:solidFill>
                  <a:latin typeface="Ubuntu"/>
                  <a:ea typeface="Ubuntu"/>
                  <a:cs typeface="Ubuntu"/>
                  <a:sym typeface="Ubuntu"/>
                </a:rPr>
                <a:t>Machine Learning</a:t>
              </a:r>
              <a:endParaRPr sz="1500">
                <a:solidFill>
                  <a:srgbClr val="505050"/>
                </a:solidFill>
                <a:latin typeface="Ubuntu"/>
                <a:ea typeface="Ubuntu"/>
                <a:cs typeface="Ubuntu"/>
                <a:sym typeface="Ubuntu"/>
              </a:endParaRPr>
            </a:p>
          </p:txBody>
        </p:sp>
      </p:grpSp>
      <p:grpSp>
        <p:nvGrpSpPr>
          <p:cNvPr id="17" name="Google Shape;831;p74">
            <a:extLst>
              <a:ext uri="{FF2B5EF4-FFF2-40B4-BE49-F238E27FC236}">
                <a16:creationId xmlns:a16="http://schemas.microsoft.com/office/drawing/2014/main" id="{BD45675E-3154-4D35-8EA9-9189555FF1EF}"/>
              </a:ext>
            </a:extLst>
          </p:cNvPr>
          <p:cNvGrpSpPr/>
          <p:nvPr/>
        </p:nvGrpSpPr>
        <p:grpSpPr>
          <a:xfrm>
            <a:off x="6790832" y="5023695"/>
            <a:ext cx="2379103" cy="1068037"/>
            <a:chOff x="7875094" y="3790121"/>
            <a:chExt cx="3765000" cy="1690200"/>
          </a:xfrm>
        </p:grpSpPr>
        <p:sp>
          <p:nvSpPr>
            <p:cNvPr id="18" name="Google Shape;832;p74">
              <a:extLst>
                <a:ext uri="{FF2B5EF4-FFF2-40B4-BE49-F238E27FC236}">
                  <a16:creationId xmlns:a16="http://schemas.microsoft.com/office/drawing/2014/main" id="{8DDDB2E6-D4EF-4895-B685-7AAC079F1242}"/>
                </a:ext>
              </a:extLst>
            </p:cNvPr>
            <p:cNvSpPr/>
            <p:nvPr/>
          </p:nvSpPr>
          <p:spPr>
            <a:xfrm>
              <a:off x="7875094" y="3790121"/>
              <a:ext cx="3765000" cy="1690200"/>
            </a:xfrm>
            <a:prstGeom prst="rect">
              <a:avLst/>
            </a:prstGeom>
            <a:solidFill>
              <a:srgbClr val="0078D7">
                <a:alpha val="52160"/>
              </a:srgbClr>
            </a:solidFill>
            <a:ln>
              <a:noFill/>
            </a:ln>
          </p:spPr>
          <p:txBody>
            <a:bodyPr spcFirstLastPara="1" wrap="square" lIns="113275" tIns="90625" rIns="113275" bIns="90625" anchor="t" anchorCtr="0">
              <a:noAutofit/>
            </a:bodyPr>
            <a:lstStyle/>
            <a:p>
              <a:pPr marL="0" marR="0" lvl="0" indent="0" algn="ctr" rtl="0">
                <a:lnSpc>
                  <a:spcPct val="90000"/>
                </a:lnSpc>
                <a:spcBef>
                  <a:spcPts val="0"/>
                </a:spcBef>
                <a:spcAft>
                  <a:spcPts val="0"/>
                </a:spcAft>
                <a:buNone/>
              </a:pPr>
              <a:endParaRPr sz="1500">
                <a:solidFill>
                  <a:srgbClr val="FFFFFF"/>
                </a:solidFill>
                <a:latin typeface="Quattrocento Sans"/>
                <a:ea typeface="Quattrocento Sans"/>
                <a:cs typeface="Quattrocento Sans"/>
                <a:sym typeface="Quattrocento Sans"/>
              </a:endParaRPr>
            </a:p>
          </p:txBody>
        </p:sp>
        <p:sp>
          <p:nvSpPr>
            <p:cNvPr id="19" name="Google Shape;833;p74">
              <a:extLst>
                <a:ext uri="{FF2B5EF4-FFF2-40B4-BE49-F238E27FC236}">
                  <a16:creationId xmlns:a16="http://schemas.microsoft.com/office/drawing/2014/main" id="{6C5748FC-EE38-4F71-8B8A-4B068C8AC39D}"/>
                </a:ext>
              </a:extLst>
            </p:cNvPr>
            <p:cNvSpPr/>
            <p:nvPr/>
          </p:nvSpPr>
          <p:spPr>
            <a:xfrm>
              <a:off x="8276145" y="4037646"/>
              <a:ext cx="1620900" cy="84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fr" sz="1500">
                  <a:solidFill>
                    <a:srgbClr val="FFFFFF"/>
                  </a:solidFill>
                  <a:latin typeface="Ubuntu"/>
                  <a:ea typeface="Ubuntu"/>
                  <a:cs typeface="Ubuntu"/>
                  <a:sym typeface="Ubuntu"/>
                </a:rPr>
                <a:t>Deep</a:t>
              </a:r>
              <a:br>
                <a:rPr lang="fr" sz="1500">
                  <a:solidFill>
                    <a:srgbClr val="FFFFFF"/>
                  </a:solidFill>
                  <a:latin typeface="Ubuntu"/>
                  <a:ea typeface="Ubuntu"/>
                  <a:cs typeface="Ubuntu"/>
                  <a:sym typeface="Ubuntu"/>
                </a:rPr>
              </a:br>
              <a:r>
                <a:rPr lang="fr" sz="1500">
                  <a:solidFill>
                    <a:srgbClr val="FFFFFF"/>
                  </a:solidFill>
                  <a:latin typeface="Ubuntu"/>
                  <a:ea typeface="Ubuntu"/>
                  <a:cs typeface="Ubuntu"/>
                  <a:sym typeface="Ubuntu"/>
                </a:rPr>
                <a:t>Learning</a:t>
              </a:r>
              <a:endParaRPr sz="1500">
                <a:solidFill>
                  <a:srgbClr val="505050"/>
                </a:solidFill>
                <a:latin typeface="Ubuntu"/>
                <a:ea typeface="Ubuntu"/>
                <a:cs typeface="Ubuntu"/>
                <a:sym typeface="Ubuntu"/>
              </a:endParaRPr>
            </a:p>
          </p:txBody>
        </p:sp>
        <p:sp>
          <p:nvSpPr>
            <p:cNvPr id="20" name="Google Shape;834;p74" title="Icon of several circles connected to eachother by lines">
              <a:extLst>
                <a:ext uri="{FF2B5EF4-FFF2-40B4-BE49-F238E27FC236}">
                  <a16:creationId xmlns:a16="http://schemas.microsoft.com/office/drawing/2014/main" id="{6B9E362C-A924-40C9-B05E-B014178FD7F0}"/>
                </a:ext>
              </a:extLst>
            </p:cNvPr>
            <p:cNvSpPr/>
            <p:nvPr/>
          </p:nvSpPr>
          <p:spPr>
            <a:xfrm>
              <a:off x="10094111" y="4298413"/>
              <a:ext cx="1079935" cy="863522"/>
            </a:xfrm>
            <a:custGeom>
              <a:avLst/>
              <a:gdLst/>
              <a:ahLst/>
              <a:cxnLst/>
              <a:rect l="l" t="t" r="r" b="b"/>
              <a:pathLst>
                <a:path w="706" h="564" extrusionOk="0">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cmpd="sng">
              <a:solidFill>
                <a:schemeClr val="dk1"/>
              </a:solidFill>
              <a:prstDash val="solid"/>
              <a:miter lim="800000"/>
              <a:headEnd type="none" w="sm" len="sm"/>
              <a:tailEnd type="none" w="sm" len="sm"/>
            </a:ln>
          </p:spPr>
          <p:txBody>
            <a:bodyPr spcFirstLastPara="1" wrap="square" lIns="57775" tIns="28875" rIns="57775" bIns="28875" anchor="t"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21" name="Google Shape;824;p74">
            <a:extLst>
              <a:ext uri="{FF2B5EF4-FFF2-40B4-BE49-F238E27FC236}">
                <a16:creationId xmlns:a16="http://schemas.microsoft.com/office/drawing/2014/main" id="{039FF4FC-9578-4EDB-9BF5-0169AA9B0376}"/>
              </a:ext>
            </a:extLst>
          </p:cNvPr>
          <p:cNvSpPr/>
          <p:nvPr/>
        </p:nvSpPr>
        <p:spPr>
          <a:xfrm>
            <a:off x="5576688" y="2943413"/>
            <a:ext cx="2132473" cy="29997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fr" sz="1500" b="1" dirty="0">
                <a:solidFill>
                  <a:schemeClr val="tx1"/>
                </a:solidFill>
                <a:latin typeface="Ubuntu"/>
                <a:ea typeface="Ubuntu"/>
                <a:cs typeface="Ubuntu"/>
                <a:sym typeface="Ubuntu"/>
              </a:rPr>
              <a:t>Big data</a:t>
            </a:r>
            <a:endParaRPr sz="1500" b="1" dirty="0">
              <a:solidFill>
                <a:schemeClr val="tx1"/>
              </a:solidFill>
              <a:latin typeface="Ubuntu"/>
              <a:ea typeface="Ubuntu"/>
              <a:cs typeface="Ubuntu"/>
              <a:sym typeface="Ubuntu"/>
            </a:endParaRPr>
          </a:p>
        </p:txBody>
      </p:sp>
      <p:pic>
        <p:nvPicPr>
          <p:cNvPr id="22" name="Image 21">
            <a:extLst>
              <a:ext uri="{FF2B5EF4-FFF2-40B4-BE49-F238E27FC236}">
                <a16:creationId xmlns:a16="http://schemas.microsoft.com/office/drawing/2014/main" id="{DCC6833A-EA0B-41A5-B159-F69DC1EEB0D7}"/>
              </a:ext>
            </a:extLst>
          </p:cNvPr>
          <p:cNvPicPr>
            <a:picLocks noChangeAspect="1"/>
          </p:cNvPicPr>
          <p:nvPr/>
        </p:nvPicPr>
        <p:blipFill>
          <a:blip r:embed="rId3"/>
          <a:stretch>
            <a:fillRect/>
          </a:stretch>
        </p:blipFill>
        <p:spPr>
          <a:xfrm>
            <a:off x="8331347" y="2912858"/>
            <a:ext cx="405773" cy="405773"/>
          </a:xfrm>
          <a:prstGeom prst="rect">
            <a:avLst/>
          </a:prstGeom>
        </p:spPr>
      </p:pic>
      <p:sp>
        <p:nvSpPr>
          <p:cNvPr id="23" name="Google Shape;822;p74">
            <a:extLst>
              <a:ext uri="{FF2B5EF4-FFF2-40B4-BE49-F238E27FC236}">
                <a16:creationId xmlns:a16="http://schemas.microsoft.com/office/drawing/2014/main" id="{5903DDF0-617B-4C57-96CF-937AC4598B2A}"/>
              </a:ext>
            </a:extLst>
          </p:cNvPr>
          <p:cNvSpPr/>
          <p:nvPr/>
        </p:nvSpPr>
        <p:spPr>
          <a:xfrm>
            <a:off x="1802676" y="2267460"/>
            <a:ext cx="7366315" cy="397800"/>
          </a:xfrm>
          <a:prstGeom prst="rect">
            <a:avLst/>
          </a:prstGeom>
          <a:solidFill>
            <a:schemeClr val="accent1">
              <a:alpha val="52160"/>
            </a:schemeClr>
          </a:solidFill>
          <a:ln>
            <a:noFill/>
          </a:ln>
        </p:spPr>
        <p:txBody>
          <a:bodyPr spcFirstLastPara="1" wrap="square" lIns="113275" tIns="90625" rIns="113275" bIns="90625" anchor="t" anchorCtr="0">
            <a:noAutofit/>
          </a:bodyPr>
          <a:lstStyle/>
          <a:p>
            <a:pPr algn="ctr">
              <a:lnSpc>
                <a:spcPct val="90000"/>
              </a:lnSpc>
            </a:pPr>
            <a:r>
              <a:rPr lang="fr-FR" b="1" dirty="0">
                <a:latin typeface="Unbutu"/>
              </a:rPr>
              <a:t>Robotique</a:t>
            </a:r>
          </a:p>
        </p:txBody>
      </p:sp>
      <p:grpSp>
        <p:nvGrpSpPr>
          <p:cNvPr id="45" name="Google Shape;794;p74">
            <a:extLst>
              <a:ext uri="{FF2B5EF4-FFF2-40B4-BE49-F238E27FC236}">
                <a16:creationId xmlns:a16="http://schemas.microsoft.com/office/drawing/2014/main" id="{DF19AB00-2360-4BAB-9516-D9CADF39F4A3}"/>
              </a:ext>
            </a:extLst>
          </p:cNvPr>
          <p:cNvGrpSpPr/>
          <p:nvPr/>
        </p:nvGrpSpPr>
        <p:grpSpPr>
          <a:xfrm>
            <a:off x="1744934" y="6123356"/>
            <a:ext cx="588615" cy="418947"/>
            <a:chOff x="-96877" y="5373034"/>
            <a:chExt cx="931500" cy="662996"/>
          </a:xfrm>
        </p:grpSpPr>
        <p:sp>
          <p:nvSpPr>
            <p:cNvPr id="46" name="Google Shape;795;p74">
              <a:extLst>
                <a:ext uri="{FF2B5EF4-FFF2-40B4-BE49-F238E27FC236}">
                  <a16:creationId xmlns:a16="http://schemas.microsoft.com/office/drawing/2014/main" id="{8AF5955A-A5B4-4781-A089-6AFB733D0C3B}"/>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1950</a:t>
              </a:r>
              <a:endParaRPr sz="1100"/>
            </a:p>
          </p:txBody>
        </p:sp>
        <p:cxnSp>
          <p:nvCxnSpPr>
            <p:cNvPr id="47" name="Google Shape;796;p74">
              <a:extLst>
                <a:ext uri="{FF2B5EF4-FFF2-40B4-BE49-F238E27FC236}">
                  <a16:creationId xmlns:a16="http://schemas.microsoft.com/office/drawing/2014/main" id="{F6E2D889-3026-41F7-BD89-C30C17BEFEC4}"/>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48" name="Google Shape;797;p74">
            <a:extLst>
              <a:ext uri="{FF2B5EF4-FFF2-40B4-BE49-F238E27FC236}">
                <a16:creationId xmlns:a16="http://schemas.microsoft.com/office/drawing/2014/main" id="{A6B25CEB-35E7-48D5-B073-3E70FE69FFF6}"/>
              </a:ext>
            </a:extLst>
          </p:cNvPr>
          <p:cNvGrpSpPr/>
          <p:nvPr/>
        </p:nvGrpSpPr>
        <p:grpSpPr>
          <a:xfrm>
            <a:off x="2534959" y="6123356"/>
            <a:ext cx="588615" cy="418947"/>
            <a:chOff x="-96877" y="5373034"/>
            <a:chExt cx="931500" cy="662996"/>
          </a:xfrm>
        </p:grpSpPr>
        <p:sp>
          <p:nvSpPr>
            <p:cNvPr id="49" name="Google Shape;798;p74">
              <a:extLst>
                <a:ext uri="{FF2B5EF4-FFF2-40B4-BE49-F238E27FC236}">
                  <a16:creationId xmlns:a16="http://schemas.microsoft.com/office/drawing/2014/main" id="{7E7E721B-6936-4273-91D4-D115BBA504D4}"/>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1960</a:t>
              </a:r>
              <a:endParaRPr sz="1100"/>
            </a:p>
          </p:txBody>
        </p:sp>
        <p:cxnSp>
          <p:nvCxnSpPr>
            <p:cNvPr id="50" name="Google Shape;799;p74">
              <a:extLst>
                <a:ext uri="{FF2B5EF4-FFF2-40B4-BE49-F238E27FC236}">
                  <a16:creationId xmlns:a16="http://schemas.microsoft.com/office/drawing/2014/main" id="{FD0CEE52-98D4-4C89-AB47-1DE65C0418A4}"/>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51" name="Google Shape;800;p74">
            <a:extLst>
              <a:ext uri="{FF2B5EF4-FFF2-40B4-BE49-F238E27FC236}">
                <a16:creationId xmlns:a16="http://schemas.microsoft.com/office/drawing/2014/main" id="{48FFFA19-29CF-450F-B8B8-69DE8421BF47}"/>
              </a:ext>
            </a:extLst>
          </p:cNvPr>
          <p:cNvGrpSpPr/>
          <p:nvPr/>
        </p:nvGrpSpPr>
        <p:grpSpPr>
          <a:xfrm>
            <a:off x="3324983" y="6123356"/>
            <a:ext cx="588615" cy="418947"/>
            <a:chOff x="-96877" y="5373034"/>
            <a:chExt cx="931500" cy="662996"/>
          </a:xfrm>
        </p:grpSpPr>
        <p:sp>
          <p:nvSpPr>
            <p:cNvPr id="52" name="Google Shape;801;p74">
              <a:extLst>
                <a:ext uri="{FF2B5EF4-FFF2-40B4-BE49-F238E27FC236}">
                  <a16:creationId xmlns:a16="http://schemas.microsoft.com/office/drawing/2014/main" id="{F590D660-EE1C-4958-A32D-2930E69A4C13}"/>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1970</a:t>
              </a:r>
              <a:endParaRPr sz="1100"/>
            </a:p>
          </p:txBody>
        </p:sp>
        <p:cxnSp>
          <p:nvCxnSpPr>
            <p:cNvPr id="53" name="Google Shape;802;p74">
              <a:extLst>
                <a:ext uri="{FF2B5EF4-FFF2-40B4-BE49-F238E27FC236}">
                  <a16:creationId xmlns:a16="http://schemas.microsoft.com/office/drawing/2014/main" id="{F36DF790-E76B-4846-8916-C0134E45C6E7}"/>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54" name="Google Shape;803;p74">
            <a:extLst>
              <a:ext uri="{FF2B5EF4-FFF2-40B4-BE49-F238E27FC236}">
                <a16:creationId xmlns:a16="http://schemas.microsoft.com/office/drawing/2014/main" id="{DEBC72C6-EA9A-4DDA-AC7D-D06822148059}"/>
              </a:ext>
            </a:extLst>
          </p:cNvPr>
          <p:cNvGrpSpPr/>
          <p:nvPr/>
        </p:nvGrpSpPr>
        <p:grpSpPr>
          <a:xfrm>
            <a:off x="4115009" y="6123356"/>
            <a:ext cx="588615" cy="418947"/>
            <a:chOff x="-96877" y="5373034"/>
            <a:chExt cx="931500" cy="662996"/>
          </a:xfrm>
        </p:grpSpPr>
        <p:sp>
          <p:nvSpPr>
            <p:cNvPr id="55" name="Google Shape;804;p74">
              <a:extLst>
                <a:ext uri="{FF2B5EF4-FFF2-40B4-BE49-F238E27FC236}">
                  <a16:creationId xmlns:a16="http://schemas.microsoft.com/office/drawing/2014/main" id="{C96122E3-0EB1-49B4-A172-CD513236AFA7}"/>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1980</a:t>
              </a:r>
              <a:endParaRPr sz="1100"/>
            </a:p>
          </p:txBody>
        </p:sp>
        <p:cxnSp>
          <p:nvCxnSpPr>
            <p:cNvPr id="56" name="Google Shape;805;p74">
              <a:extLst>
                <a:ext uri="{FF2B5EF4-FFF2-40B4-BE49-F238E27FC236}">
                  <a16:creationId xmlns:a16="http://schemas.microsoft.com/office/drawing/2014/main" id="{2ED1968D-1E39-4C45-8DDA-01515B2341FE}"/>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57" name="Google Shape;806;p74">
            <a:extLst>
              <a:ext uri="{FF2B5EF4-FFF2-40B4-BE49-F238E27FC236}">
                <a16:creationId xmlns:a16="http://schemas.microsoft.com/office/drawing/2014/main" id="{E6DF7074-B28E-467F-82FF-234FE25C1C34}"/>
              </a:ext>
            </a:extLst>
          </p:cNvPr>
          <p:cNvGrpSpPr/>
          <p:nvPr/>
        </p:nvGrpSpPr>
        <p:grpSpPr>
          <a:xfrm>
            <a:off x="4905033" y="6123356"/>
            <a:ext cx="588615" cy="418947"/>
            <a:chOff x="-96877" y="5373034"/>
            <a:chExt cx="931500" cy="662996"/>
          </a:xfrm>
        </p:grpSpPr>
        <p:sp>
          <p:nvSpPr>
            <p:cNvPr id="58" name="Google Shape;807;p74">
              <a:extLst>
                <a:ext uri="{FF2B5EF4-FFF2-40B4-BE49-F238E27FC236}">
                  <a16:creationId xmlns:a16="http://schemas.microsoft.com/office/drawing/2014/main" id="{6D94C292-652D-4641-A4C8-A72702E70551}"/>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1990</a:t>
              </a:r>
              <a:endParaRPr sz="1100"/>
            </a:p>
          </p:txBody>
        </p:sp>
        <p:cxnSp>
          <p:nvCxnSpPr>
            <p:cNvPr id="59" name="Google Shape;808;p74">
              <a:extLst>
                <a:ext uri="{FF2B5EF4-FFF2-40B4-BE49-F238E27FC236}">
                  <a16:creationId xmlns:a16="http://schemas.microsoft.com/office/drawing/2014/main" id="{E1F6110D-FB52-4228-9BED-89FEBDBDEBB1}"/>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60" name="Google Shape;809;p74">
            <a:extLst>
              <a:ext uri="{FF2B5EF4-FFF2-40B4-BE49-F238E27FC236}">
                <a16:creationId xmlns:a16="http://schemas.microsoft.com/office/drawing/2014/main" id="{3773B19A-0DCF-45DD-B6AE-DD6DEEB2D50F}"/>
              </a:ext>
            </a:extLst>
          </p:cNvPr>
          <p:cNvGrpSpPr/>
          <p:nvPr/>
        </p:nvGrpSpPr>
        <p:grpSpPr>
          <a:xfrm>
            <a:off x="5695058" y="6123356"/>
            <a:ext cx="588615" cy="418947"/>
            <a:chOff x="-96877" y="5373034"/>
            <a:chExt cx="931500" cy="662996"/>
          </a:xfrm>
        </p:grpSpPr>
        <p:sp>
          <p:nvSpPr>
            <p:cNvPr id="61" name="Google Shape;810;p74">
              <a:extLst>
                <a:ext uri="{FF2B5EF4-FFF2-40B4-BE49-F238E27FC236}">
                  <a16:creationId xmlns:a16="http://schemas.microsoft.com/office/drawing/2014/main" id="{30C52C0A-1DBA-4545-8541-7CF412926B31}"/>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a:solidFill>
                    <a:srgbClr val="0078D7"/>
                  </a:solidFill>
                  <a:latin typeface="Quattrocento Sans"/>
                  <a:ea typeface="Quattrocento Sans"/>
                  <a:cs typeface="Quattrocento Sans"/>
                  <a:sym typeface="Quattrocento Sans"/>
                </a:rPr>
                <a:t>2000</a:t>
              </a:r>
              <a:endParaRPr sz="1100"/>
            </a:p>
          </p:txBody>
        </p:sp>
        <p:cxnSp>
          <p:nvCxnSpPr>
            <p:cNvPr id="62" name="Google Shape;811;p74">
              <a:extLst>
                <a:ext uri="{FF2B5EF4-FFF2-40B4-BE49-F238E27FC236}">
                  <a16:creationId xmlns:a16="http://schemas.microsoft.com/office/drawing/2014/main" id="{6F9F536E-C101-4438-88FD-ED5BEB74D4BF}"/>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grpSp>
        <p:nvGrpSpPr>
          <p:cNvPr id="63" name="Google Shape;812;p74">
            <a:extLst>
              <a:ext uri="{FF2B5EF4-FFF2-40B4-BE49-F238E27FC236}">
                <a16:creationId xmlns:a16="http://schemas.microsoft.com/office/drawing/2014/main" id="{5D6257B5-308D-4CEA-8DAB-A2060287D0E5}"/>
              </a:ext>
            </a:extLst>
          </p:cNvPr>
          <p:cNvGrpSpPr/>
          <p:nvPr/>
        </p:nvGrpSpPr>
        <p:grpSpPr>
          <a:xfrm>
            <a:off x="6485084" y="6123356"/>
            <a:ext cx="588615" cy="418947"/>
            <a:chOff x="-96877" y="5373034"/>
            <a:chExt cx="931500" cy="662996"/>
          </a:xfrm>
        </p:grpSpPr>
        <p:sp>
          <p:nvSpPr>
            <p:cNvPr id="64" name="Google Shape;813;p74">
              <a:extLst>
                <a:ext uri="{FF2B5EF4-FFF2-40B4-BE49-F238E27FC236}">
                  <a16:creationId xmlns:a16="http://schemas.microsoft.com/office/drawing/2014/main" id="{1138AD0C-3A0A-45D2-9DD4-76843B6FF6DF}"/>
                </a:ext>
              </a:extLst>
            </p:cNvPr>
            <p:cNvSpPr txBox="1"/>
            <p:nvPr/>
          </p:nvSpPr>
          <p:spPr>
            <a:xfrm>
              <a:off x="-96877" y="5480430"/>
              <a:ext cx="931500" cy="555600"/>
            </a:xfrm>
            <a:prstGeom prst="rect">
              <a:avLst/>
            </a:prstGeom>
            <a:noFill/>
            <a:ln>
              <a:noFill/>
            </a:ln>
          </p:spPr>
          <p:txBody>
            <a:bodyPr spcFirstLastPara="1" wrap="square" lIns="115550" tIns="92425" rIns="115550" bIns="92425" anchor="t" anchorCtr="0">
              <a:noAutofit/>
            </a:bodyPr>
            <a:lstStyle/>
            <a:p>
              <a:pPr marL="0" marR="0" lvl="0" indent="0" algn="ctr" rtl="0">
                <a:lnSpc>
                  <a:spcPct val="90000"/>
                </a:lnSpc>
                <a:spcBef>
                  <a:spcPts val="0"/>
                </a:spcBef>
                <a:spcAft>
                  <a:spcPts val="0"/>
                </a:spcAft>
                <a:buNone/>
              </a:pPr>
              <a:r>
                <a:rPr lang="fr" sz="1100" b="1" dirty="0">
                  <a:solidFill>
                    <a:srgbClr val="0078D7"/>
                  </a:solidFill>
                  <a:latin typeface="Quattrocento Sans"/>
                  <a:ea typeface="Quattrocento Sans"/>
                  <a:cs typeface="Quattrocento Sans"/>
                  <a:sym typeface="Quattrocento Sans"/>
                </a:rPr>
                <a:t>2010</a:t>
              </a:r>
              <a:endParaRPr sz="1100" dirty="0"/>
            </a:p>
          </p:txBody>
        </p:sp>
        <p:cxnSp>
          <p:nvCxnSpPr>
            <p:cNvPr id="65" name="Google Shape;814;p74">
              <a:extLst>
                <a:ext uri="{FF2B5EF4-FFF2-40B4-BE49-F238E27FC236}">
                  <a16:creationId xmlns:a16="http://schemas.microsoft.com/office/drawing/2014/main" id="{00A4A2E1-D586-4E2B-B364-59931DCB4AA9}"/>
                </a:ext>
              </a:extLst>
            </p:cNvPr>
            <p:cNvCxnSpPr/>
            <p:nvPr/>
          </p:nvCxnSpPr>
          <p:spPr>
            <a:xfrm>
              <a:off x="381145" y="5373034"/>
              <a:ext cx="0" cy="214800"/>
            </a:xfrm>
            <a:prstGeom prst="straightConnector1">
              <a:avLst/>
            </a:prstGeom>
            <a:noFill/>
            <a:ln w="19050" cap="flat" cmpd="sng">
              <a:solidFill>
                <a:srgbClr val="2188DA"/>
              </a:solidFill>
              <a:prstDash val="solid"/>
              <a:miter lim="800000"/>
              <a:headEnd type="none" w="sm" len="sm"/>
              <a:tailEnd type="none" w="sm" len="sm"/>
            </a:ln>
          </p:spPr>
        </p:cxnSp>
      </p:grpSp>
    </p:spTree>
    <p:extLst>
      <p:ext uri="{BB962C8B-B14F-4D97-AF65-F5344CB8AC3E}">
        <p14:creationId xmlns:p14="http://schemas.microsoft.com/office/powerpoint/2010/main" val="286721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35AAC-0A56-43E9-B5E5-386FED06F2C7}"/>
              </a:ext>
            </a:extLst>
          </p:cNvPr>
          <p:cNvSpPr>
            <a:spLocks noGrp="1"/>
          </p:cNvSpPr>
          <p:nvPr>
            <p:ph type="title"/>
          </p:nvPr>
        </p:nvSpPr>
        <p:spPr/>
        <p:txBody>
          <a:bodyPr/>
          <a:lstStyle/>
          <a:p>
            <a:r>
              <a:rPr lang="fr-FR" dirty="0"/>
              <a:t>Zoom sur le machine </a:t>
            </a:r>
            <a:r>
              <a:rPr lang="fr-FR" dirty="0" err="1"/>
              <a:t>learning</a:t>
            </a:r>
            <a:endParaRPr lang="fr-FR" dirty="0"/>
          </a:p>
        </p:txBody>
      </p:sp>
      <p:sp>
        <p:nvSpPr>
          <p:cNvPr id="4" name="Google Shape;898;p77">
            <a:extLst>
              <a:ext uri="{FF2B5EF4-FFF2-40B4-BE49-F238E27FC236}">
                <a16:creationId xmlns:a16="http://schemas.microsoft.com/office/drawing/2014/main" id="{B8DAC9DC-33CB-40F9-96F6-0C53116ADD20}"/>
              </a:ext>
            </a:extLst>
          </p:cNvPr>
          <p:cNvSpPr/>
          <p:nvPr/>
        </p:nvSpPr>
        <p:spPr>
          <a:xfrm>
            <a:off x="596765" y="4409800"/>
            <a:ext cx="3522000" cy="646000"/>
          </a:xfrm>
          <a:prstGeom prst="rect">
            <a:avLst/>
          </a:prstGeom>
          <a:noFill/>
          <a:ln>
            <a:noFill/>
          </a:ln>
        </p:spPr>
        <p:txBody>
          <a:bodyPr spcFirstLastPara="1" wrap="square" lIns="91433" tIns="45700" rIns="91433" bIns="45700" anchor="t" anchorCtr="0">
            <a:noAutofit/>
          </a:bodyPr>
          <a:lstStyle/>
          <a:p>
            <a:pPr algn="ctr"/>
            <a:r>
              <a:rPr lang="fr" sz="1600">
                <a:solidFill>
                  <a:srgbClr val="273C42"/>
                </a:solidFill>
                <a:latin typeface="Ubuntu"/>
                <a:ea typeface="Ubuntu"/>
                <a:cs typeface="Ubuntu"/>
                <a:sym typeface="Ubuntu"/>
              </a:rPr>
              <a:t>Un modèle est </a:t>
            </a:r>
            <a:r>
              <a:rPr lang="fr" sz="1600" b="1">
                <a:solidFill>
                  <a:srgbClr val="273C42"/>
                </a:solidFill>
                <a:latin typeface="Ubuntu"/>
                <a:ea typeface="Ubuntu"/>
                <a:cs typeface="Ubuntu"/>
                <a:sym typeface="Ubuntu"/>
              </a:rPr>
              <a:t>une fonction</a:t>
            </a:r>
            <a:r>
              <a:rPr lang="fr" sz="1600">
                <a:solidFill>
                  <a:srgbClr val="273C42"/>
                </a:solidFill>
                <a:latin typeface="Ubuntu"/>
                <a:ea typeface="Ubuntu"/>
                <a:cs typeface="Ubuntu"/>
                <a:sym typeface="Ubuntu"/>
              </a:rPr>
              <a:t>, dont les paramètres ont été acquis à partir des données</a:t>
            </a:r>
            <a:endParaRPr sz="1600">
              <a:solidFill>
                <a:srgbClr val="273C42"/>
              </a:solidFill>
              <a:latin typeface="Ubuntu"/>
              <a:ea typeface="Ubuntu"/>
              <a:cs typeface="Ubuntu"/>
              <a:sym typeface="Ubuntu"/>
            </a:endParaRPr>
          </a:p>
        </p:txBody>
      </p:sp>
      <p:sp>
        <p:nvSpPr>
          <p:cNvPr id="5" name="Google Shape;899;p77">
            <a:extLst>
              <a:ext uri="{FF2B5EF4-FFF2-40B4-BE49-F238E27FC236}">
                <a16:creationId xmlns:a16="http://schemas.microsoft.com/office/drawing/2014/main" id="{E757A07C-78BC-47AF-B2B8-C3CCCAD6B0CF}"/>
              </a:ext>
            </a:extLst>
          </p:cNvPr>
          <p:cNvSpPr/>
          <p:nvPr/>
        </p:nvSpPr>
        <p:spPr>
          <a:xfrm>
            <a:off x="4337800" y="4409800"/>
            <a:ext cx="3522000" cy="1477200"/>
          </a:xfrm>
          <a:prstGeom prst="rect">
            <a:avLst/>
          </a:prstGeom>
          <a:noFill/>
          <a:ln>
            <a:noFill/>
          </a:ln>
        </p:spPr>
        <p:txBody>
          <a:bodyPr spcFirstLastPara="1" wrap="square" lIns="91433" tIns="45700" rIns="91433" bIns="45700" anchor="t" anchorCtr="0">
            <a:noAutofit/>
          </a:bodyPr>
          <a:lstStyle/>
          <a:p>
            <a:pPr algn="ctr"/>
            <a:r>
              <a:rPr lang="fr" sz="1600">
                <a:solidFill>
                  <a:srgbClr val="273C42"/>
                </a:solidFill>
                <a:latin typeface="Ubuntu"/>
                <a:ea typeface="Ubuntu"/>
                <a:cs typeface="Ubuntu"/>
                <a:sym typeface="Ubuntu"/>
              </a:rPr>
              <a:t>L'apprentissage automatique utilise divers algorithmes et techniques qui lui permettent d'</a:t>
            </a:r>
            <a:r>
              <a:rPr lang="fr" sz="1600" b="1">
                <a:solidFill>
                  <a:srgbClr val="273C42"/>
                </a:solidFill>
                <a:latin typeface="Ubuntu"/>
                <a:ea typeface="Ubuntu"/>
                <a:cs typeface="Ubuntu"/>
                <a:sym typeface="Ubuntu"/>
              </a:rPr>
              <a:t>apprendre les paramètres appropriés</a:t>
            </a:r>
            <a:endParaRPr sz="1600" b="1">
              <a:solidFill>
                <a:srgbClr val="273C42"/>
              </a:solidFill>
              <a:latin typeface="Ubuntu"/>
              <a:ea typeface="Ubuntu"/>
              <a:cs typeface="Ubuntu"/>
              <a:sym typeface="Ubuntu"/>
            </a:endParaRPr>
          </a:p>
        </p:txBody>
      </p:sp>
      <p:sp>
        <p:nvSpPr>
          <p:cNvPr id="6" name="Google Shape;900;p77">
            <a:extLst>
              <a:ext uri="{FF2B5EF4-FFF2-40B4-BE49-F238E27FC236}">
                <a16:creationId xmlns:a16="http://schemas.microsoft.com/office/drawing/2014/main" id="{28B13159-5E6E-412F-AB93-8A5DA57A1F74}"/>
              </a:ext>
            </a:extLst>
          </p:cNvPr>
          <p:cNvSpPr/>
          <p:nvPr/>
        </p:nvSpPr>
        <p:spPr>
          <a:xfrm>
            <a:off x="8261096" y="4409800"/>
            <a:ext cx="3848000" cy="1477200"/>
          </a:xfrm>
          <a:prstGeom prst="rect">
            <a:avLst/>
          </a:prstGeom>
          <a:noFill/>
          <a:ln>
            <a:noFill/>
          </a:ln>
        </p:spPr>
        <p:txBody>
          <a:bodyPr spcFirstLastPara="1" wrap="square" lIns="91433" tIns="45700" rIns="91433" bIns="45700" anchor="t" anchorCtr="0">
            <a:noAutofit/>
          </a:bodyPr>
          <a:lstStyle/>
          <a:p>
            <a:pPr algn="ctr"/>
            <a:r>
              <a:rPr lang="fr" sz="1600">
                <a:solidFill>
                  <a:srgbClr val="273C42"/>
                </a:solidFill>
                <a:latin typeface="Ubuntu"/>
                <a:ea typeface="Ubuntu"/>
                <a:cs typeface="Ubuntu"/>
                <a:sym typeface="Ubuntu"/>
              </a:rPr>
              <a:t>La majorité de l'apprentissage automatique se fait dans</a:t>
            </a:r>
            <a:r>
              <a:rPr lang="fr" sz="1600" b="1">
                <a:solidFill>
                  <a:srgbClr val="273C42"/>
                </a:solidFill>
                <a:latin typeface="Ubuntu"/>
                <a:ea typeface="Ubuntu"/>
                <a:cs typeface="Ubuntu"/>
                <a:sym typeface="Ubuntu"/>
              </a:rPr>
              <a:t> Python et R</a:t>
            </a:r>
            <a:r>
              <a:rPr lang="fr" sz="1600">
                <a:solidFill>
                  <a:srgbClr val="273C42"/>
                </a:solidFill>
                <a:latin typeface="Ubuntu"/>
                <a:ea typeface="Ubuntu"/>
                <a:cs typeface="Ubuntu"/>
                <a:sym typeface="Ubuntu"/>
              </a:rPr>
              <a:t>, à l'aide de structures telles que scikit-learn</a:t>
            </a:r>
            <a:endParaRPr sz="1600">
              <a:solidFill>
                <a:srgbClr val="273C42"/>
              </a:solidFill>
              <a:latin typeface="Ubuntu"/>
              <a:ea typeface="Ubuntu"/>
              <a:cs typeface="Ubuntu"/>
              <a:sym typeface="Ubuntu"/>
            </a:endParaRPr>
          </a:p>
        </p:txBody>
      </p:sp>
      <p:sp>
        <p:nvSpPr>
          <p:cNvPr id="7" name="Google Shape;901;p77" title="Icon of a line chart with connected circles at varying points">
            <a:extLst>
              <a:ext uri="{FF2B5EF4-FFF2-40B4-BE49-F238E27FC236}">
                <a16:creationId xmlns:a16="http://schemas.microsoft.com/office/drawing/2014/main" id="{D957DD99-1D13-42AC-9F93-EDE22CB532AC}"/>
              </a:ext>
            </a:extLst>
          </p:cNvPr>
          <p:cNvSpPr/>
          <p:nvPr/>
        </p:nvSpPr>
        <p:spPr>
          <a:xfrm>
            <a:off x="4890719" y="2597315"/>
            <a:ext cx="643131" cy="580327"/>
          </a:xfrm>
          <a:custGeom>
            <a:avLst/>
            <a:gdLst/>
            <a:ahLst/>
            <a:cxnLst/>
            <a:rect l="l" t="t" r="r" b="b"/>
            <a:pathLst>
              <a:path w="352" h="318" extrusionOk="0">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cmpd="sng">
            <a:solidFill>
              <a:schemeClr val="dk1"/>
            </a:solidFill>
            <a:prstDash val="solid"/>
            <a:miter lim="800000"/>
            <a:headEnd type="none" w="sm" len="sm"/>
            <a:tailEnd type="none" w="sm" len="sm"/>
          </a:ln>
        </p:spPr>
        <p:txBody>
          <a:bodyPr spcFirstLastPara="1" wrap="square" lIns="91433" tIns="45700" rIns="91433" bIns="45700" anchor="t" anchorCtr="0">
            <a:noAutofit/>
          </a:bodyPr>
          <a:lstStyle/>
          <a:p>
            <a:endParaRPr sz="1733">
              <a:solidFill>
                <a:srgbClr val="505050"/>
              </a:solidFill>
              <a:latin typeface="Quattrocento Sans"/>
              <a:ea typeface="Quattrocento Sans"/>
              <a:cs typeface="Quattrocento Sans"/>
              <a:sym typeface="Quattrocento Sans"/>
            </a:endParaRPr>
          </a:p>
        </p:txBody>
      </p:sp>
      <p:sp>
        <p:nvSpPr>
          <p:cNvPr id="8" name="Google Shape;902;p77" title="Icon of a line chart with points of varying heights">
            <a:extLst>
              <a:ext uri="{FF2B5EF4-FFF2-40B4-BE49-F238E27FC236}">
                <a16:creationId xmlns:a16="http://schemas.microsoft.com/office/drawing/2014/main" id="{6C6097DC-E3DE-4B3F-A189-2297D3226227}"/>
              </a:ext>
            </a:extLst>
          </p:cNvPr>
          <p:cNvSpPr/>
          <p:nvPr/>
        </p:nvSpPr>
        <p:spPr>
          <a:xfrm>
            <a:off x="5742232" y="2597315"/>
            <a:ext cx="588161" cy="588299"/>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5875" cap="flat" cmpd="sng">
            <a:solidFill>
              <a:schemeClr val="dk1"/>
            </a:solidFill>
            <a:prstDash val="solid"/>
            <a:miter lim="800000"/>
            <a:headEnd type="none" w="med" len="med"/>
            <a:tailEnd type="none" w="med" len="med"/>
          </a:ln>
        </p:spPr>
        <p:txBody>
          <a:bodyPr spcFirstLastPara="1" wrap="square" lIns="91433" tIns="45700" rIns="91433" bIns="45700" anchor="t" anchorCtr="0">
            <a:noAutofit/>
          </a:bodyPr>
          <a:lstStyle/>
          <a:p>
            <a:endParaRPr sz="933">
              <a:solidFill>
                <a:srgbClr val="505050"/>
              </a:solidFill>
              <a:latin typeface="Quattrocento Sans"/>
              <a:ea typeface="Quattrocento Sans"/>
              <a:cs typeface="Quattrocento Sans"/>
              <a:sym typeface="Quattrocento Sans"/>
            </a:endParaRPr>
          </a:p>
        </p:txBody>
      </p:sp>
      <p:sp>
        <p:nvSpPr>
          <p:cNvPr id="9" name="Google Shape;903;p77" title="Icon of a vertical bar graph">
            <a:extLst>
              <a:ext uri="{FF2B5EF4-FFF2-40B4-BE49-F238E27FC236}">
                <a16:creationId xmlns:a16="http://schemas.microsoft.com/office/drawing/2014/main" id="{8EFC1CD0-A375-4468-AEB1-6DCF54D02AC4}"/>
              </a:ext>
            </a:extLst>
          </p:cNvPr>
          <p:cNvSpPr/>
          <p:nvPr/>
        </p:nvSpPr>
        <p:spPr>
          <a:xfrm>
            <a:off x="6538765" y="2597315"/>
            <a:ext cx="601531" cy="601672"/>
          </a:xfrm>
          <a:custGeom>
            <a:avLst/>
            <a:gdLst/>
            <a:ahLst/>
            <a:cxnLst/>
            <a:rect l="l" t="t" r="r" b="b"/>
            <a:pathLst>
              <a:path w="4250" h="4251" extrusionOk="0">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cmpd="sng">
            <a:solidFill>
              <a:schemeClr val="dk1"/>
            </a:solidFill>
            <a:prstDash val="solid"/>
            <a:miter lim="800000"/>
            <a:headEnd type="none" w="med" len="med"/>
            <a:tailEnd type="none" w="med" len="med"/>
          </a:ln>
        </p:spPr>
        <p:txBody>
          <a:bodyPr spcFirstLastPara="1" wrap="square" lIns="91433" tIns="45700" rIns="91433" bIns="45700" anchor="t" anchorCtr="0">
            <a:noAutofit/>
          </a:bodyPr>
          <a:lstStyle/>
          <a:p>
            <a:endParaRPr sz="933">
              <a:solidFill>
                <a:srgbClr val="505050"/>
              </a:solidFill>
              <a:latin typeface="Quattrocento Sans"/>
              <a:ea typeface="Quattrocento Sans"/>
              <a:cs typeface="Quattrocento Sans"/>
              <a:sym typeface="Quattrocento Sans"/>
            </a:endParaRPr>
          </a:p>
        </p:txBody>
      </p:sp>
      <p:sp>
        <p:nvSpPr>
          <p:cNvPr id="10" name="Google Shape;904;p77">
            <a:extLst>
              <a:ext uri="{FF2B5EF4-FFF2-40B4-BE49-F238E27FC236}">
                <a16:creationId xmlns:a16="http://schemas.microsoft.com/office/drawing/2014/main" id="{0D6E35AB-B49A-43C3-98C7-023A1E844EB8}"/>
              </a:ext>
            </a:extLst>
          </p:cNvPr>
          <p:cNvSpPr/>
          <p:nvPr/>
        </p:nvSpPr>
        <p:spPr>
          <a:xfrm>
            <a:off x="2060107" y="2724344"/>
            <a:ext cx="310800" cy="331200"/>
          </a:xfrm>
          <a:prstGeom prst="rightArrow">
            <a:avLst>
              <a:gd name="adj1" fmla="val 50000"/>
              <a:gd name="adj2" fmla="val 50000"/>
            </a:avLst>
          </a:prstGeom>
          <a:solidFill>
            <a:srgbClr val="CE0033"/>
          </a:solidFill>
          <a:ln>
            <a:noFill/>
          </a:ln>
        </p:spPr>
        <p:txBody>
          <a:bodyPr spcFirstLastPara="1" wrap="square" lIns="182867" tIns="146300" rIns="182867" bIns="146300" anchor="t" anchorCtr="0">
            <a:noAutofit/>
          </a:bodyPr>
          <a:lstStyle/>
          <a:p>
            <a:pPr algn="ctr">
              <a:lnSpc>
                <a:spcPct val="90000"/>
              </a:lnSpc>
              <a:buClr>
                <a:schemeClr val="lt1"/>
              </a:buClr>
              <a:buSzPts val="1800"/>
            </a:pPr>
            <a:endParaRPr sz="2400">
              <a:solidFill>
                <a:schemeClr val="accent2"/>
              </a:solidFill>
              <a:latin typeface="Quattrocento Sans"/>
              <a:ea typeface="Quattrocento Sans"/>
              <a:cs typeface="Quattrocento Sans"/>
              <a:sym typeface="Quattrocento Sans"/>
            </a:endParaRPr>
          </a:p>
        </p:txBody>
      </p:sp>
      <p:pic>
        <p:nvPicPr>
          <p:cNvPr id="11" name="Google Shape;905;p77">
            <a:extLst>
              <a:ext uri="{FF2B5EF4-FFF2-40B4-BE49-F238E27FC236}">
                <a16:creationId xmlns:a16="http://schemas.microsoft.com/office/drawing/2014/main" id="{2CDC9AFC-ED6C-492A-BAB7-FE83DBDDF9B9}"/>
              </a:ext>
            </a:extLst>
          </p:cNvPr>
          <p:cNvPicPr preferRelativeResize="0"/>
          <p:nvPr/>
        </p:nvPicPr>
        <p:blipFill rotWithShape="1">
          <a:blip r:embed="rId3">
            <a:alphaModFix/>
          </a:blip>
          <a:srcRect/>
          <a:stretch/>
        </p:blipFill>
        <p:spPr>
          <a:xfrm>
            <a:off x="9715466" y="2724326"/>
            <a:ext cx="2125133" cy="627693"/>
          </a:xfrm>
          <a:prstGeom prst="rect">
            <a:avLst/>
          </a:prstGeom>
          <a:noFill/>
          <a:ln>
            <a:noFill/>
          </a:ln>
        </p:spPr>
      </p:pic>
      <p:pic>
        <p:nvPicPr>
          <p:cNvPr id="12" name="Google Shape;906;p77" descr="R">
            <a:extLst>
              <a:ext uri="{FF2B5EF4-FFF2-40B4-BE49-F238E27FC236}">
                <a16:creationId xmlns:a16="http://schemas.microsoft.com/office/drawing/2014/main" id="{1EBEF0CC-8B03-4BC7-95BB-DF52AF8913CA}"/>
              </a:ext>
            </a:extLst>
          </p:cNvPr>
          <p:cNvPicPr preferRelativeResize="0"/>
          <p:nvPr/>
        </p:nvPicPr>
        <p:blipFill rotWithShape="1">
          <a:blip r:embed="rId4">
            <a:alphaModFix/>
          </a:blip>
          <a:srcRect/>
          <a:stretch/>
        </p:blipFill>
        <p:spPr>
          <a:xfrm>
            <a:off x="8753752" y="2724325"/>
            <a:ext cx="708013" cy="552251"/>
          </a:xfrm>
          <a:prstGeom prst="rect">
            <a:avLst/>
          </a:prstGeom>
          <a:noFill/>
          <a:ln>
            <a:noFill/>
          </a:ln>
        </p:spPr>
      </p:pic>
      <p:sp>
        <p:nvSpPr>
          <p:cNvPr id="13" name="Google Shape;907;p77" title="Icon of a chart with dots scattered in it">
            <a:extLst>
              <a:ext uri="{FF2B5EF4-FFF2-40B4-BE49-F238E27FC236}">
                <a16:creationId xmlns:a16="http://schemas.microsoft.com/office/drawing/2014/main" id="{6B353D7D-39D0-4A0C-B4D9-C381D579D359}"/>
              </a:ext>
            </a:extLst>
          </p:cNvPr>
          <p:cNvSpPr/>
          <p:nvPr/>
        </p:nvSpPr>
        <p:spPr>
          <a:xfrm>
            <a:off x="1085901" y="2597315"/>
            <a:ext cx="584932" cy="585213"/>
          </a:xfrm>
          <a:custGeom>
            <a:avLst/>
            <a:gdLst/>
            <a:ahLst/>
            <a:cxnLst/>
            <a:rect l="l" t="t" r="r" b="b"/>
            <a:pathLst>
              <a:path w="3375" h="3375" extrusionOk="0">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5875" cap="sq" cmpd="sng">
            <a:solidFill>
              <a:schemeClr val="dk1"/>
            </a:solidFill>
            <a:prstDash val="solid"/>
            <a:miter lim="800000"/>
            <a:headEnd type="none" w="sm" len="sm"/>
            <a:tailEnd type="none" w="sm" len="sm"/>
          </a:ln>
        </p:spPr>
        <p:txBody>
          <a:bodyPr spcFirstLastPara="1" wrap="square" lIns="91433" tIns="45700" rIns="91433" bIns="45700" anchor="t" anchorCtr="0">
            <a:noAutofit/>
          </a:bodyPr>
          <a:lstStyle/>
          <a:p>
            <a:endParaRPr sz="933">
              <a:solidFill>
                <a:srgbClr val="505050"/>
              </a:solidFill>
              <a:latin typeface="Quattrocento Sans"/>
              <a:ea typeface="Quattrocento Sans"/>
              <a:cs typeface="Quattrocento Sans"/>
              <a:sym typeface="Quattrocento Sans"/>
            </a:endParaRPr>
          </a:p>
        </p:txBody>
      </p:sp>
      <p:sp>
        <p:nvSpPr>
          <p:cNvPr id="14" name="Google Shape;908;p77">
            <a:extLst>
              <a:ext uri="{FF2B5EF4-FFF2-40B4-BE49-F238E27FC236}">
                <a16:creationId xmlns:a16="http://schemas.microsoft.com/office/drawing/2014/main" id="{F3030EE0-EE9F-4366-ADEA-F813BEB3FD84}"/>
              </a:ext>
            </a:extLst>
          </p:cNvPr>
          <p:cNvSpPr txBox="1"/>
          <p:nvPr/>
        </p:nvSpPr>
        <p:spPr>
          <a:xfrm>
            <a:off x="978299" y="3328900"/>
            <a:ext cx="768400" cy="215600"/>
          </a:xfrm>
          <a:prstGeom prst="rect">
            <a:avLst/>
          </a:prstGeom>
          <a:noFill/>
          <a:ln>
            <a:noFill/>
          </a:ln>
        </p:spPr>
        <p:txBody>
          <a:bodyPr spcFirstLastPara="1" wrap="square" lIns="0" tIns="0" rIns="0" bIns="0" anchor="t" anchorCtr="0">
            <a:noAutofit/>
          </a:bodyPr>
          <a:lstStyle/>
          <a:p>
            <a:pPr algn="ctr"/>
            <a:r>
              <a:rPr lang="fr" sz="1467">
                <a:solidFill>
                  <a:srgbClr val="273C42"/>
                </a:solidFill>
                <a:latin typeface="Ubuntu"/>
                <a:ea typeface="Ubuntu"/>
                <a:cs typeface="Ubuntu"/>
                <a:sym typeface="Ubuntu"/>
              </a:rPr>
              <a:t>Données</a:t>
            </a:r>
            <a:endParaRPr sz="1467">
              <a:solidFill>
                <a:srgbClr val="273C42"/>
              </a:solidFill>
              <a:latin typeface="Ubuntu"/>
              <a:ea typeface="Ubuntu"/>
              <a:cs typeface="Ubuntu"/>
              <a:sym typeface="Ubuntu"/>
            </a:endParaRPr>
          </a:p>
        </p:txBody>
      </p:sp>
      <p:sp>
        <p:nvSpPr>
          <p:cNvPr id="15" name="Google Shape;909;p77" title="Icon of a line chart with points of varying heights">
            <a:extLst>
              <a:ext uri="{FF2B5EF4-FFF2-40B4-BE49-F238E27FC236}">
                <a16:creationId xmlns:a16="http://schemas.microsoft.com/office/drawing/2014/main" id="{988511D9-BA94-4672-BFFD-EF557D94137A}"/>
              </a:ext>
            </a:extLst>
          </p:cNvPr>
          <p:cNvSpPr/>
          <p:nvPr/>
        </p:nvSpPr>
        <p:spPr>
          <a:xfrm>
            <a:off x="2821648" y="2597315"/>
            <a:ext cx="585073" cy="585211"/>
          </a:xfrm>
          <a:custGeom>
            <a:avLst/>
            <a:gdLst/>
            <a:ahLst/>
            <a:cxnLst/>
            <a:rect l="l" t="t" r="r" b="b"/>
            <a:pathLst>
              <a:path w="4249" h="4250" extrusionOk="0">
                <a:moveTo>
                  <a:pt x="4249" y="4250"/>
                </a:moveTo>
                <a:lnTo>
                  <a:pt x="0" y="4250"/>
                </a:lnTo>
                <a:lnTo>
                  <a:pt x="0" y="0"/>
                </a:lnTo>
                <a:moveTo>
                  <a:pt x="4249" y="1428"/>
                </a:moveTo>
                <a:lnTo>
                  <a:pt x="3621" y="800"/>
                </a:lnTo>
                <a:lnTo>
                  <a:pt x="1893" y="2527"/>
                </a:lnTo>
                <a:lnTo>
                  <a:pt x="1265" y="1899"/>
                </a:lnTo>
                <a:lnTo>
                  <a:pt x="3" y="3161"/>
                </a:lnTo>
              </a:path>
            </a:pathLst>
          </a:custGeom>
          <a:noFill/>
          <a:ln w="15875" cap="flat" cmpd="sng">
            <a:solidFill>
              <a:schemeClr val="dk1"/>
            </a:solidFill>
            <a:prstDash val="solid"/>
            <a:miter lim="800000"/>
            <a:headEnd type="none" w="med" len="med"/>
            <a:tailEnd type="none" w="med" len="med"/>
          </a:ln>
        </p:spPr>
        <p:txBody>
          <a:bodyPr spcFirstLastPara="1" wrap="square" lIns="91433" tIns="45700" rIns="91433" bIns="45700" anchor="t" anchorCtr="0">
            <a:noAutofit/>
          </a:bodyPr>
          <a:lstStyle/>
          <a:p>
            <a:endParaRPr sz="933">
              <a:solidFill>
                <a:srgbClr val="505050"/>
              </a:solidFill>
              <a:latin typeface="Quattrocento Sans"/>
              <a:ea typeface="Quattrocento Sans"/>
              <a:cs typeface="Quattrocento Sans"/>
              <a:sym typeface="Quattrocento Sans"/>
            </a:endParaRPr>
          </a:p>
        </p:txBody>
      </p:sp>
      <p:sp>
        <p:nvSpPr>
          <p:cNvPr id="16" name="Google Shape;910;p77">
            <a:extLst>
              <a:ext uri="{FF2B5EF4-FFF2-40B4-BE49-F238E27FC236}">
                <a16:creationId xmlns:a16="http://schemas.microsoft.com/office/drawing/2014/main" id="{172649EF-4D88-4656-8E59-7BEC118ED06C}"/>
              </a:ext>
            </a:extLst>
          </p:cNvPr>
          <p:cNvSpPr txBox="1"/>
          <p:nvPr/>
        </p:nvSpPr>
        <p:spPr>
          <a:xfrm>
            <a:off x="2569729" y="3328900"/>
            <a:ext cx="1121200" cy="215600"/>
          </a:xfrm>
          <a:prstGeom prst="rect">
            <a:avLst/>
          </a:prstGeom>
          <a:noFill/>
          <a:ln>
            <a:noFill/>
          </a:ln>
        </p:spPr>
        <p:txBody>
          <a:bodyPr spcFirstLastPara="1" wrap="square" lIns="0" tIns="0" rIns="0" bIns="0" anchor="t" anchorCtr="0">
            <a:noAutofit/>
          </a:bodyPr>
          <a:lstStyle/>
          <a:p>
            <a:pPr algn="ctr"/>
            <a:r>
              <a:rPr lang="fr" sz="1467">
                <a:solidFill>
                  <a:srgbClr val="273C42"/>
                </a:solidFill>
                <a:latin typeface="Ubuntu"/>
                <a:ea typeface="Ubuntu"/>
                <a:cs typeface="Ubuntu"/>
                <a:sym typeface="Ubuntu"/>
              </a:rPr>
              <a:t>Fonction</a:t>
            </a:r>
            <a:endParaRPr sz="1467">
              <a:solidFill>
                <a:srgbClr val="273C42"/>
              </a:solidFill>
              <a:latin typeface="Ubuntu"/>
              <a:ea typeface="Ubuntu"/>
              <a:cs typeface="Ubuntu"/>
              <a:sym typeface="Ubuntu"/>
            </a:endParaRPr>
          </a:p>
        </p:txBody>
      </p:sp>
      <p:sp>
        <p:nvSpPr>
          <p:cNvPr id="17" name="Google Shape;911;p77">
            <a:extLst>
              <a:ext uri="{FF2B5EF4-FFF2-40B4-BE49-F238E27FC236}">
                <a16:creationId xmlns:a16="http://schemas.microsoft.com/office/drawing/2014/main" id="{526BFAD5-CD20-4C66-BEB5-0E0210F9EDBD}"/>
              </a:ext>
            </a:extLst>
          </p:cNvPr>
          <p:cNvSpPr/>
          <p:nvPr/>
        </p:nvSpPr>
        <p:spPr>
          <a:xfrm>
            <a:off x="623100" y="1507500"/>
            <a:ext cx="3522000" cy="400400"/>
          </a:xfrm>
          <a:prstGeom prst="rect">
            <a:avLst/>
          </a:prstGeom>
          <a:solidFill>
            <a:srgbClr val="003366"/>
          </a:solidFill>
          <a:ln>
            <a:noFill/>
          </a:ln>
        </p:spPr>
        <p:txBody>
          <a:bodyPr spcFirstLastPara="1" wrap="square" lIns="91433" tIns="45700" rIns="91433" bIns="45700" anchor="t" anchorCtr="0">
            <a:noAutofit/>
          </a:bodyPr>
          <a:lstStyle/>
          <a:p>
            <a:pPr algn="ctr"/>
            <a:r>
              <a:rPr lang="fr" sz="2000" b="1" dirty="0">
                <a:solidFill>
                  <a:srgbClr val="FFFFFF"/>
                </a:solidFill>
                <a:latin typeface="Ubuntu"/>
                <a:ea typeface="Ubuntu"/>
                <a:cs typeface="Ubuntu"/>
                <a:sym typeface="Ubuntu"/>
              </a:rPr>
              <a:t>Qu’est-ce qu’un modèle ?</a:t>
            </a:r>
            <a:endParaRPr sz="1467" b="1" dirty="0">
              <a:solidFill>
                <a:srgbClr val="FFFFFF"/>
              </a:solidFill>
              <a:latin typeface="Ubuntu"/>
              <a:ea typeface="Ubuntu"/>
              <a:cs typeface="Ubuntu"/>
              <a:sym typeface="Ubuntu"/>
            </a:endParaRPr>
          </a:p>
        </p:txBody>
      </p:sp>
      <p:sp>
        <p:nvSpPr>
          <p:cNvPr id="18" name="Google Shape;912;p77">
            <a:extLst>
              <a:ext uri="{FF2B5EF4-FFF2-40B4-BE49-F238E27FC236}">
                <a16:creationId xmlns:a16="http://schemas.microsoft.com/office/drawing/2014/main" id="{A53352FA-2851-4FC9-9DFC-3B3B917B725D}"/>
              </a:ext>
            </a:extLst>
          </p:cNvPr>
          <p:cNvSpPr/>
          <p:nvPr/>
        </p:nvSpPr>
        <p:spPr>
          <a:xfrm>
            <a:off x="4411333" y="1507500"/>
            <a:ext cx="3522000" cy="400400"/>
          </a:xfrm>
          <a:prstGeom prst="rect">
            <a:avLst/>
          </a:prstGeom>
          <a:solidFill>
            <a:srgbClr val="003366"/>
          </a:solidFill>
          <a:ln>
            <a:noFill/>
          </a:ln>
        </p:spPr>
        <p:txBody>
          <a:bodyPr spcFirstLastPara="1" wrap="square" lIns="91433" tIns="45700" rIns="91433" bIns="45700" anchor="t" anchorCtr="0">
            <a:noAutofit/>
          </a:bodyPr>
          <a:lstStyle/>
          <a:p>
            <a:pPr algn="ctr"/>
            <a:r>
              <a:rPr lang="fr" sz="2000" b="1">
                <a:solidFill>
                  <a:srgbClr val="FFFFFF"/>
                </a:solidFill>
                <a:latin typeface="Ubuntu"/>
                <a:ea typeface="Ubuntu"/>
                <a:cs typeface="Ubuntu"/>
                <a:sym typeface="Ubuntu"/>
              </a:rPr>
              <a:t>Comment est-il créé ?</a:t>
            </a:r>
            <a:endParaRPr sz="2000" b="1">
              <a:solidFill>
                <a:srgbClr val="FFFFFF"/>
              </a:solidFill>
              <a:latin typeface="Ubuntu"/>
              <a:ea typeface="Ubuntu"/>
              <a:cs typeface="Ubuntu"/>
              <a:sym typeface="Ubuntu"/>
            </a:endParaRPr>
          </a:p>
        </p:txBody>
      </p:sp>
      <p:sp>
        <p:nvSpPr>
          <p:cNvPr id="19" name="Google Shape;913;p77">
            <a:extLst>
              <a:ext uri="{FF2B5EF4-FFF2-40B4-BE49-F238E27FC236}">
                <a16:creationId xmlns:a16="http://schemas.microsoft.com/office/drawing/2014/main" id="{C3118CBB-4A05-44EC-83E1-9CB528FB4BA7}"/>
              </a:ext>
            </a:extLst>
          </p:cNvPr>
          <p:cNvSpPr/>
          <p:nvPr/>
        </p:nvSpPr>
        <p:spPr>
          <a:xfrm>
            <a:off x="8157000" y="1500900"/>
            <a:ext cx="3952000" cy="400400"/>
          </a:xfrm>
          <a:prstGeom prst="rect">
            <a:avLst/>
          </a:prstGeom>
          <a:solidFill>
            <a:srgbClr val="003366"/>
          </a:solidFill>
          <a:ln>
            <a:noFill/>
          </a:ln>
        </p:spPr>
        <p:txBody>
          <a:bodyPr spcFirstLastPara="1" wrap="square" lIns="91433" tIns="45700" rIns="91433" bIns="45700" anchor="t" anchorCtr="0">
            <a:noAutofit/>
          </a:bodyPr>
          <a:lstStyle/>
          <a:p>
            <a:pPr algn="ctr"/>
            <a:r>
              <a:rPr lang="fr" sz="2000" b="1">
                <a:solidFill>
                  <a:srgbClr val="FFFFFF"/>
                </a:solidFill>
                <a:latin typeface="Ubuntu"/>
                <a:ea typeface="Ubuntu"/>
                <a:cs typeface="Ubuntu"/>
                <a:sym typeface="Ubuntu"/>
              </a:rPr>
              <a:t>Quels langages sont utilisés ?</a:t>
            </a:r>
            <a:endParaRPr sz="1467" b="1">
              <a:solidFill>
                <a:srgbClr val="003366"/>
              </a:solidFill>
              <a:latin typeface="Ubuntu"/>
              <a:ea typeface="Ubuntu"/>
              <a:cs typeface="Ubuntu"/>
              <a:sym typeface="Ubuntu"/>
            </a:endParaRPr>
          </a:p>
        </p:txBody>
      </p:sp>
      <p:cxnSp>
        <p:nvCxnSpPr>
          <p:cNvPr id="20" name="Google Shape;914;p77">
            <a:extLst>
              <a:ext uri="{FF2B5EF4-FFF2-40B4-BE49-F238E27FC236}">
                <a16:creationId xmlns:a16="http://schemas.microsoft.com/office/drawing/2014/main" id="{002141F3-A3BD-4F38-AAC3-64BB0D2DB277}"/>
              </a:ext>
            </a:extLst>
          </p:cNvPr>
          <p:cNvCxnSpPr/>
          <p:nvPr/>
        </p:nvCxnSpPr>
        <p:spPr>
          <a:xfrm>
            <a:off x="8045167" y="1607565"/>
            <a:ext cx="0" cy="3873200"/>
          </a:xfrm>
          <a:prstGeom prst="straightConnector1">
            <a:avLst/>
          </a:prstGeom>
          <a:noFill/>
          <a:ln w="38100" cap="flat" cmpd="sng">
            <a:solidFill>
              <a:srgbClr val="003366"/>
            </a:solidFill>
            <a:prstDash val="solid"/>
            <a:round/>
            <a:headEnd type="none" w="sm" len="sm"/>
            <a:tailEnd type="none" w="sm" len="sm"/>
          </a:ln>
        </p:spPr>
      </p:cxnSp>
      <p:cxnSp>
        <p:nvCxnSpPr>
          <p:cNvPr id="21" name="Google Shape;915;p77">
            <a:extLst>
              <a:ext uri="{FF2B5EF4-FFF2-40B4-BE49-F238E27FC236}">
                <a16:creationId xmlns:a16="http://schemas.microsoft.com/office/drawing/2014/main" id="{5125BD2B-F47C-4760-BCA0-E60561C9DA3C}"/>
              </a:ext>
            </a:extLst>
          </p:cNvPr>
          <p:cNvCxnSpPr/>
          <p:nvPr/>
        </p:nvCxnSpPr>
        <p:spPr>
          <a:xfrm>
            <a:off x="4295700" y="1607565"/>
            <a:ext cx="0" cy="3873200"/>
          </a:xfrm>
          <a:prstGeom prst="straightConnector1">
            <a:avLst/>
          </a:prstGeom>
          <a:noFill/>
          <a:ln w="38100" cap="flat" cmpd="sng">
            <a:solidFill>
              <a:srgbClr val="003366"/>
            </a:solidFill>
            <a:prstDash val="solid"/>
            <a:round/>
            <a:headEnd type="none" w="sm" len="sm"/>
            <a:tailEnd type="none" w="sm" len="sm"/>
          </a:ln>
        </p:spPr>
      </p:cxnSp>
    </p:spTree>
    <p:extLst>
      <p:ext uri="{BB962C8B-B14F-4D97-AF65-F5344CB8AC3E}">
        <p14:creationId xmlns:p14="http://schemas.microsoft.com/office/powerpoint/2010/main" val="174931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524C0-19CD-49EA-A161-EA5490F89C73}"/>
              </a:ext>
            </a:extLst>
          </p:cNvPr>
          <p:cNvSpPr>
            <a:spLocks noGrp="1"/>
          </p:cNvSpPr>
          <p:nvPr>
            <p:ph type="title"/>
          </p:nvPr>
        </p:nvSpPr>
        <p:spPr>
          <a:xfrm>
            <a:off x="838200" y="365125"/>
            <a:ext cx="10515600" cy="1113155"/>
          </a:xfrm>
        </p:spPr>
        <p:txBody>
          <a:bodyPr>
            <a:normAutofit fontScale="90000"/>
          </a:bodyPr>
          <a:lstStyle/>
          <a:p>
            <a:r>
              <a:rPr lang="fr-FR" dirty="0" err="1"/>
              <a:t>Deep</a:t>
            </a:r>
            <a:r>
              <a:rPr lang="fr-FR" dirty="0"/>
              <a:t> </a:t>
            </a:r>
            <a:r>
              <a:rPr lang="fr-FR" dirty="0" err="1"/>
              <a:t>learning</a:t>
            </a:r>
            <a:r>
              <a:rPr lang="fr-FR" dirty="0"/>
              <a:t> = optimisation d’une grosse équation mathématique à partir des données à disposition</a:t>
            </a:r>
          </a:p>
        </p:txBody>
      </p:sp>
      <p:pic>
        <p:nvPicPr>
          <p:cNvPr id="4" name="Image 3">
            <a:extLst>
              <a:ext uri="{FF2B5EF4-FFF2-40B4-BE49-F238E27FC236}">
                <a16:creationId xmlns:a16="http://schemas.microsoft.com/office/drawing/2014/main" id="{22B2C46C-85AE-4693-AF9D-9EEAFD0F7F38}"/>
              </a:ext>
            </a:extLst>
          </p:cNvPr>
          <p:cNvPicPr>
            <a:picLocks noChangeAspect="1"/>
          </p:cNvPicPr>
          <p:nvPr/>
        </p:nvPicPr>
        <p:blipFill>
          <a:blip r:embed="rId3"/>
          <a:stretch>
            <a:fillRect/>
          </a:stretch>
        </p:blipFill>
        <p:spPr>
          <a:xfrm>
            <a:off x="2181470" y="1626504"/>
            <a:ext cx="7829060" cy="4957811"/>
          </a:xfrm>
          <a:prstGeom prst="rect">
            <a:avLst/>
          </a:prstGeom>
        </p:spPr>
      </p:pic>
    </p:spTree>
    <p:extLst>
      <p:ext uri="{BB962C8B-B14F-4D97-AF65-F5344CB8AC3E}">
        <p14:creationId xmlns:p14="http://schemas.microsoft.com/office/powerpoint/2010/main" val="320597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421FB-AFFF-4340-92EB-3534763D5F97}"/>
              </a:ext>
            </a:extLst>
          </p:cNvPr>
          <p:cNvSpPr>
            <a:spLocks noGrp="1"/>
          </p:cNvSpPr>
          <p:nvPr>
            <p:ph type="title"/>
          </p:nvPr>
        </p:nvSpPr>
        <p:spPr/>
        <p:txBody>
          <a:bodyPr>
            <a:normAutofit/>
          </a:bodyPr>
          <a:lstStyle/>
          <a:p>
            <a:r>
              <a:rPr lang="fr-FR" sz="4400" dirty="0"/>
              <a:t>ALGORITHME D’IA VS TRADITIONNEL, QUELLE DIFFÉRENCE? </a:t>
            </a:r>
            <a:endParaRPr lang="fr-FR" dirty="0"/>
          </a:p>
        </p:txBody>
      </p:sp>
      <p:pic>
        <p:nvPicPr>
          <p:cNvPr id="4" name="Image 3">
            <a:extLst>
              <a:ext uri="{FF2B5EF4-FFF2-40B4-BE49-F238E27FC236}">
                <a16:creationId xmlns:a16="http://schemas.microsoft.com/office/drawing/2014/main" id="{17C8A309-8D08-4653-A3A3-DA00E78E7489}"/>
              </a:ext>
            </a:extLst>
          </p:cNvPr>
          <p:cNvPicPr>
            <a:picLocks noChangeAspect="1"/>
          </p:cNvPicPr>
          <p:nvPr/>
        </p:nvPicPr>
        <p:blipFill>
          <a:blip r:embed="rId3"/>
          <a:stretch>
            <a:fillRect/>
          </a:stretch>
        </p:blipFill>
        <p:spPr>
          <a:xfrm>
            <a:off x="1038890" y="3327282"/>
            <a:ext cx="4153981" cy="2395785"/>
          </a:xfrm>
          <a:prstGeom prst="rect">
            <a:avLst/>
          </a:prstGeom>
        </p:spPr>
      </p:pic>
      <p:pic>
        <p:nvPicPr>
          <p:cNvPr id="5" name="Image 4">
            <a:extLst>
              <a:ext uri="{FF2B5EF4-FFF2-40B4-BE49-F238E27FC236}">
                <a16:creationId xmlns:a16="http://schemas.microsoft.com/office/drawing/2014/main" id="{4F52E514-CB35-46BD-B0CD-E9AF6D473386}"/>
              </a:ext>
            </a:extLst>
          </p:cNvPr>
          <p:cNvPicPr>
            <a:picLocks noChangeAspect="1"/>
          </p:cNvPicPr>
          <p:nvPr/>
        </p:nvPicPr>
        <p:blipFill>
          <a:blip r:embed="rId4"/>
          <a:stretch>
            <a:fillRect/>
          </a:stretch>
        </p:blipFill>
        <p:spPr>
          <a:xfrm>
            <a:off x="6845130" y="3429000"/>
            <a:ext cx="4016713" cy="2802358"/>
          </a:xfrm>
          <a:prstGeom prst="rect">
            <a:avLst/>
          </a:prstGeom>
        </p:spPr>
      </p:pic>
      <p:sp>
        <p:nvSpPr>
          <p:cNvPr id="7" name="ZoneTexte 6">
            <a:extLst>
              <a:ext uri="{FF2B5EF4-FFF2-40B4-BE49-F238E27FC236}">
                <a16:creationId xmlns:a16="http://schemas.microsoft.com/office/drawing/2014/main" id="{DB394EB5-6BA6-4DE0-921A-14390174FAD8}"/>
              </a:ext>
            </a:extLst>
          </p:cNvPr>
          <p:cNvSpPr txBox="1"/>
          <p:nvPr/>
        </p:nvSpPr>
        <p:spPr>
          <a:xfrm>
            <a:off x="838200" y="2287889"/>
            <a:ext cx="3124200" cy="646331"/>
          </a:xfrm>
          <a:prstGeom prst="rect">
            <a:avLst/>
          </a:prstGeom>
          <a:noFill/>
        </p:spPr>
        <p:txBody>
          <a:bodyPr wrap="square" rtlCol="0">
            <a:spAutoFit/>
          </a:bodyPr>
          <a:lstStyle/>
          <a:p>
            <a:pPr algn="ctr"/>
            <a:r>
              <a:rPr lang="fr-FR" dirty="0"/>
              <a:t>Algorithme traditionnel  = </a:t>
            </a:r>
          </a:p>
          <a:p>
            <a:pPr algn="ctr"/>
            <a:r>
              <a:rPr lang="fr-FR" dirty="0"/>
              <a:t>ensemble de règles prédéfinies</a:t>
            </a:r>
          </a:p>
        </p:txBody>
      </p:sp>
      <p:sp>
        <p:nvSpPr>
          <p:cNvPr id="8" name="ZoneTexte 7">
            <a:extLst>
              <a:ext uri="{FF2B5EF4-FFF2-40B4-BE49-F238E27FC236}">
                <a16:creationId xmlns:a16="http://schemas.microsoft.com/office/drawing/2014/main" id="{D69C1E20-5CA4-4045-8AFE-4958257B2A97}"/>
              </a:ext>
            </a:extLst>
          </p:cNvPr>
          <p:cNvSpPr txBox="1"/>
          <p:nvPr/>
        </p:nvSpPr>
        <p:spPr>
          <a:xfrm>
            <a:off x="6712243" y="2126953"/>
            <a:ext cx="4016715" cy="1200329"/>
          </a:xfrm>
          <a:prstGeom prst="rect">
            <a:avLst/>
          </a:prstGeom>
          <a:noFill/>
        </p:spPr>
        <p:txBody>
          <a:bodyPr wrap="square" rtlCol="0">
            <a:spAutoFit/>
          </a:bodyPr>
          <a:lstStyle/>
          <a:p>
            <a:pPr algn="ctr"/>
            <a:r>
              <a:rPr lang="fr-FR" dirty="0"/>
              <a:t>L’algorithme se détermine à partir de données d’entrainement. Ceci est beaucoup plus efficace pour </a:t>
            </a:r>
            <a:r>
              <a:rPr lang="fr-FR" b="1" dirty="0">
                <a:solidFill>
                  <a:srgbClr val="FF0000"/>
                </a:solidFill>
              </a:rPr>
              <a:t>des problèmes complexes</a:t>
            </a:r>
          </a:p>
        </p:txBody>
      </p:sp>
      <p:cxnSp>
        <p:nvCxnSpPr>
          <p:cNvPr id="9" name="Connecteur droit 8">
            <a:extLst>
              <a:ext uri="{FF2B5EF4-FFF2-40B4-BE49-F238E27FC236}">
                <a16:creationId xmlns:a16="http://schemas.microsoft.com/office/drawing/2014/main" id="{95533A5A-137D-43F1-A5D2-53EF24B06C63}"/>
              </a:ext>
            </a:extLst>
          </p:cNvPr>
          <p:cNvCxnSpPr/>
          <p:nvPr/>
        </p:nvCxnSpPr>
        <p:spPr>
          <a:xfrm>
            <a:off x="6019000" y="2204690"/>
            <a:ext cx="0" cy="38196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7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86D95-C03D-4278-8757-CA2CA7525A9B}"/>
              </a:ext>
            </a:extLst>
          </p:cNvPr>
          <p:cNvSpPr>
            <a:spLocks noGrp="1"/>
          </p:cNvSpPr>
          <p:nvPr>
            <p:ph type="title"/>
          </p:nvPr>
        </p:nvSpPr>
        <p:spPr/>
        <p:txBody>
          <a:bodyPr/>
          <a:lstStyle/>
          <a:p>
            <a:r>
              <a:rPr lang="fr-FR" dirty="0"/>
              <a:t>En synthèse </a:t>
            </a:r>
          </a:p>
        </p:txBody>
      </p:sp>
      <p:sp>
        <p:nvSpPr>
          <p:cNvPr id="5" name="Espace réservé du contenu 4">
            <a:extLst>
              <a:ext uri="{FF2B5EF4-FFF2-40B4-BE49-F238E27FC236}">
                <a16:creationId xmlns:a16="http://schemas.microsoft.com/office/drawing/2014/main" id="{36263B96-3F8C-4D8E-AD78-D59E7FCC4B2A}"/>
              </a:ext>
            </a:extLst>
          </p:cNvPr>
          <p:cNvSpPr>
            <a:spLocks noGrp="1"/>
          </p:cNvSpPr>
          <p:nvPr>
            <p:ph idx="1"/>
          </p:nvPr>
        </p:nvSpPr>
        <p:spPr/>
        <p:txBody>
          <a:bodyPr>
            <a:normAutofit fontScale="55000" lnSpcReduction="20000"/>
          </a:bodyPr>
          <a:lstStyle/>
          <a:p>
            <a:pPr marL="0" indent="0" algn="just">
              <a:buNone/>
            </a:pPr>
            <a:r>
              <a:rPr lang="fr-FR" sz="5600" dirty="0"/>
              <a:t>intelligence artificielle /robotique : 2 domaines différents  </a:t>
            </a:r>
          </a:p>
          <a:p>
            <a:pPr marL="0" indent="0" algn="just">
              <a:buNone/>
            </a:pPr>
            <a:endParaRPr lang="fr-FR" sz="5600" dirty="0"/>
          </a:p>
          <a:p>
            <a:pPr marL="0" indent="0" algn="just">
              <a:buNone/>
            </a:pPr>
            <a:r>
              <a:rPr lang="fr-FR" sz="5600" dirty="0"/>
              <a:t>De plus en plus de </a:t>
            </a:r>
            <a:r>
              <a:rPr lang="fr-FR" sz="5600" b="1" dirty="0"/>
              <a:t>données disponibles -&gt; </a:t>
            </a:r>
            <a:r>
              <a:rPr lang="fr-FR" sz="5600" dirty="0"/>
              <a:t>de plus en plus de </a:t>
            </a:r>
            <a:r>
              <a:rPr lang="fr-FR" sz="5600" b="1" dirty="0"/>
              <a:t>cas d’usage de</a:t>
            </a:r>
            <a:r>
              <a:rPr lang="fr-FR" sz="5600" dirty="0"/>
              <a:t> </a:t>
            </a:r>
            <a:r>
              <a:rPr lang="fr-FR" sz="5600" b="1" dirty="0"/>
              <a:t>l’Intelligence Artificielle </a:t>
            </a:r>
          </a:p>
          <a:p>
            <a:pPr marL="0" indent="0" algn="just">
              <a:buNone/>
            </a:pPr>
            <a:endParaRPr lang="fr-FR" sz="5600" dirty="0"/>
          </a:p>
          <a:p>
            <a:pPr marL="0" indent="0" algn="just">
              <a:buNone/>
            </a:pPr>
            <a:r>
              <a:rPr lang="fr-FR" sz="5600" dirty="0"/>
              <a:t>L’IA = "toute </a:t>
            </a:r>
            <a:r>
              <a:rPr lang="fr-FR" sz="5600" b="1" dirty="0"/>
              <a:t>technologie informatique algorithmique </a:t>
            </a:r>
            <a:r>
              <a:rPr lang="fr-FR" sz="5600" dirty="0"/>
              <a:t>qui permet de résoudre des </a:t>
            </a:r>
            <a:r>
              <a:rPr lang="fr-FR" sz="5500" b="1" dirty="0"/>
              <a:t>problèmes complexes</a:t>
            </a:r>
            <a:r>
              <a:rPr lang="fr-FR" sz="5600" dirty="0"/>
              <a:t>."  </a:t>
            </a:r>
          </a:p>
          <a:p>
            <a:pPr marL="0" indent="0" algn="just">
              <a:buNone/>
            </a:pPr>
            <a:endParaRPr lang="fr-FR" sz="5600" dirty="0"/>
          </a:p>
          <a:p>
            <a:pPr marL="0" indent="0">
              <a:spcAft>
                <a:spcPts val="600"/>
              </a:spcAft>
              <a:buNone/>
            </a:pPr>
            <a:r>
              <a:rPr lang="fr-FR" sz="5600" dirty="0"/>
              <a:t>Tous impacté</a:t>
            </a:r>
          </a:p>
        </p:txBody>
      </p:sp>
    </p:spTree>
    <p:extLst>
      <p:ext uri="{BB962C8B-B14F-4D97-AF65-F5344CB8AC3E}">
        <p14:creationId xmlns:p14="http://schemas.microsoft.com/office/powerpoint/2010/main" val="2252067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a:t>
            </a:r>
          </a:p>
          <a:p>
            <a:pPr marL="0" indent="0">
              <a:buNone/>
            </a:pPr>
            <a:endParaRPr lang="fr-FR" dirty="0">
              <a:solidFill>
                <a:srgbClr val="212121"/>
              </a:solidFill>
              <a:latin typeface="wf_segoe-ui_normal"/>
            </a:endParaRPr>
          </a:p>
          <a:p>
            <a:pPr marL="514350" indent="-514350">
              <a:buFont typeface="+mj-lt"/>
              <a:buAutoNum type="arabicPeriod"/>
            </a:pPr>
            <a:r>
              <a:rPr lang="fr-FR" b="0" i="0" dirty="0">
                <a:solidFill>
                  <a:schemeClr val="bg2"/>
                </a:solidFill>
                <a:effectLst/>
                <a:latin typeface="wf_segoe-ui_normal"/>
              </a:rPr>
              <a:t>L’intelligence Artificielle : concrètement qu’est-ce que c’est ?</a:t>
            </a:r>
          </a:p>
          <a:p>
            <a:pPr marL="514350" indent="-514350">
              <a:buFont typeface="+mj-lt"/>
              <a:buAutoNum type="arabicPeriod"/>
            </a:pPr>
            <a:r>
              <a:rPr lang="fr-FR" dirty="0">
                <a:latin typeface="wf_segoe-ui_normal"/>
              </a:rPr>
              <a:t>Les mythes à déconstruire</a:t>
            </a:r>
          </a:p>
          <a:p>
            <a:pPr marL="514350" indent="-514350">
              <a:buFont typeface="+mj-lt"/>
              <a:buAutoNum type="arabicPeriod"/>
            </a:pPr>
            <a:r>
              <a:rPr lang="fr-FR" dirty="0">
                <a:solidFill>
                  <a:schemeClr val="bg1">
                    <a:lumMod val="95000"/>
                  </a:schemeClr>
                </a:solidFill>
                <a:latin typeface="wf_segoe-ui_normal"/>
              </a:rPr>
              <a:t>Ouvrons le capot : une IA et son code</a:t>
            </a:r>
          </a:p>
          <a:p>
            <a:pPr marL="514350" indent="-514350">
              <a:buFont typeface="+mj-lt"/>
              <a:buAutoNum type="arabicPeriod"/>
            </a:pPr>
            <a:r>
              <a:rPr lang="fr-FR" dirty="0">
                <a:solidFill>
                  <a:schemeClr val="bg1">
                    <a:lumMod val="95000"/>
                  </a:schemeClr>
                </a:solidFill>
                <a:latin typeface="wf_segoe-ui_normal"/>
              </a:rPr>
              <a:t>Les principaux cas d’usage </a:t>
            </a:r>
          </a:p>
          <a:p>
            <a:pPr marL="514350" indent="-514350">
              <a:buFont typeface="+mj-lt"/>
              <a:buAutoNum type="arabicPeriod"/>
            </a:pPr>
            <a:r>
              <a:rPr lang="fr-FR" dirty="0">
                <a:solidFill>
                  <a:schemeClr val="bg1">
                    <a:lumMod val="95000"/>
                  </a:schemeClr>
                </a:solidFill>
                <a:latin typeface="wf_segoe-ui_normal"/>
              </a:rPr>
              <a:t>Mettons-nous en situation dans un projet d’IA</a:t>
            </a:r>
          </a:p>
          <a:p>
            <a:pPr marL="514350" indent="-514350">
              <a:buFont typeface="+mj-lt"/>
              <a:buAutoNum type="arabicPeriod"/>
            </a:pPr>
            <a:r>
              <a:rPr lang="fr-FR" dirty="0">
                <a:solidFill>
                  <a:schemeClr val="bg1">
                    <a:lumMod val="95000"/>
                  </a:schemeClr>
                </a:solidFill>
                <a:latin typeface="wf_segoe-ui_normal"/>
              </a:rPr>
              <a:t>Ce qu’il faut retenir!</a:t>
            </a: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2712962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FFBEF-1A2E-4CA4-98D9-D0C3E0C2F3F9}"/>
              </a:ext>
            </a:extLst>
          </p:cNvPr>
          <p:cNvSpPr>
            <a:spLocks noGrp="1"/>
          </p:cNvSpPr>
          <p:nvPr>
            <p:ph type="title"/>
          </p:nvPr>
        </p:nvSpPr>
        <p:spPr/>
        <p:txBody>
          <a:bodyPr/>
          <a:lstStyle/>
          <a:p>
            <a:r>
              <a:rPr lang="fr-FR" sz="4400" dirty="0">
                <a:solidFill>
                  <a:srgbClr val="FF0000"/>
                </a:solidFill>
              </a:rPr>
              <a:t>« L’intelligence des IA est supérieure à celle des hommes»</a:t>
            </a:r>
            <a:endParaRPr lang="fr-FR" dirty="0"/>
          </a:p>
        </p:txBody>
      </p:sp>
      <p:pic>
        <p:nvPicPr>
          <p:cNvPr id="4" name="Image 3">
            <a:extLst>
              <a:ext uri="{FF2B5EF4-FFF2-40B4-BE49-F238E27FC236}">
                <a16:creationId xmlns:a16="http://schemas.microsoft.com/office/drawing/2014/main" id="{DA007325-34F8-415E-BDE3-F933F268EBC1}"/>
              </a:ext>
            </a:extLst>
          </p:cNvPr>
          <p:cNvPicPr>
            <a:picLocks noChangeAspect="1"/>
          </p:cNvPicPr>
          <p:nvPr/>
        </p:nvPicPr>
        <p:blipFill>
          <a:blip r:embed="rId3"/>
          <a:stretch>
            <a:fillRect/>
          </a:stretch>
        </p:blipFill>
        <p:spPr>
          <a:xfrm>
            <a:off x="2187788" y="2190482"/>
            <a:ext cx="6990969" cy="3580399"/>
          </a:xfrm>
          <a:prstGeom prst="rect">
            <a:avLst/>
          </a:prstGeom>
        </p:spPr>
      </p:pic>
      <p:sp>
        <p:nvSpPr>
          <p:cNvPr id="5" name="ZoneTexte 4">
            <a:extLst>
              <a:ext uri="{FF2B5EF4-FFF2-40B4-BE49-F238E27FC236}">
                <a16:creationId xmlns:a16="http://schemas.microsoft.com/office/drawing/2014/main" id="{145A9075-BBA7-4423-B916-8CB688E4A49F}"/>
              </a:ext>
            </a:extLst>
          </p:cNvPr>
          <p:cNvSpPr txBox="1"/>
          <p:nvPr/>
        </p:nvSpPr>
        <p:spPr>
          <a:xfrm>
            <a:off x="7326889" y="5074360"/>
            <a:ext cx="1851867" cy="338554"/>
          </a:xfrm>
          <a:prstGeom prst="rect">
            <a:avLst/>
          </a:prstGeom>
          <a:noFill/>
        </p:spPr>
        <p:txBody>
          <a:bodyPr wrap="square" rtlCol="0">
            <a:spAutoFit/>
          </a:bodyPr>
          <a:lstStyle/>
          <a:p>
            <a:pPr defTabSz="672250"/>
            <a:r>
              <a:rPr lang="fr-FR" sz="1600" dirty="0">
                <a:solidFill>
                  <a:srgbClr val="172A44"/>
                </a:solidFill>
                <a:latin typeface="Calibri"/>
              </a:rPr>
              <a:t>Vision</a:t>
            </a:r>
          </a:p>
        </p:txBody>
      </p:sp>
    </p:spTree>
    <p:extLst>
      <p:ext uri="{BB962C8B-B14F-4D97-AF65-F5344CB8AC3E}">
        <p14:creationId xmlns:p14="http://schemas.microsoft.com/office/powerpoint/2010/main" val="3449996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FF28E-4381-4C3B-AAD3-FA259543A322}"/>
              </a:ext>
            </a:extLst>
          </p:cNvPr>
          <p:cNvSpPr>
            <a:spLocks noGrp="1"/>
          </p:cNvSpPr>
          <p:nvPr>
            <p:ph type="title"/>
          </p:nvPr>
        </p:nvSpPr>
        <p:spPr/>
        <p:txBody>
          <a:bodyPr/>
          <a:lstStyle/>
          <a:p>
            <a:r>
              <a:rPr lang="fr-FR" b="1" dirty="0">
                <a:solidFill>
                  <a:srgbClr val="FF0000"/>
                </a:solidFill>
              </a:rPr>
              <a:t>« L’IA fonctionne comme le cerveau humain »</a:t>
            </a:r>
            <a:endParaRPr lang="fr-FR" dirty="0"/>
          </a:p>
        </p:txBody>
      </p:sp>
      <p:pic>
        <p:nvPicPr>
          <p:cNvPr id="4" name="Picture 2" descr="réseaux de neurones feed-forwarded">
            <a:extLst>
              <a:ext uri="{FF2B5EF4-FFF2-40B4-BE49-F238E27FC236}">
                <a16:creationId xmlns:a16="http://schemas.microsoft.com/office/drawing/2014/main" id="{25DB313E-EE2A-45F7-85BF-33C81FD5C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6982" y="2178700"/>
            <a:ext cx="6023657" cy="33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38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F0B46D-3C19-4396-80D1-DD4BE9E7FFF2}"/>
              </a:ext>
            </a:extLst>
          </p:cNvPr>
          <p:cNvSpPr>
            <a:spLocks noGrp="1"/>
          </p:cNvSpPr>
          <p:nvPr>
            <p:ph type="title"/>
          </p:nvPr>
        </p:nvSpPr>
        <p:spPr/>
        <p:txBody>
          <a:bodyPr/>
          <a:lstStyle/>
          <a:p>
            <a:r>
              <a:rPr lang="en-US" sz="4400" dirty="0">
                <a:solidFill>
                  <a:srgbClr val="FF0000"/>
                </a:solidFill>
              </a:rPr>
              <a:t>“Les </a:t>
            </a:r>
            <a:r>
              <a:rPr lang="en-US" sz="4400" dirty="0" err="1">
                <a:solidFill>
                  <a:srgbClr val="FF0000"/>
                </a:solidFill>
              </a:rPr>
              <a:t>programmes</a:t>
            </a:r>
            <a:r>
              <a:rPr lang="en-US" sz="4400" dirty="0">
                <a:solidFill>
                  <a:srgbClr val="FF0000"/>
                </a:solidFill>
              </a:rPr>
              <a:t> </a:t>
            </a:r>
            <a:r>
              <a:rPr lang="en-US" sz="4400" dirty="0" err="1">
                <a:solidFill>
                  <a:srgbClr val="FF0000"/>
                </a:solidFill>
              </a:rPr>
              <a:t>d’IA</a:t>
            </a:r>
            <a:r>
              <a:rPr lang="en-US" sz="4400" dirty="0">
                <a:solidFill>
                  <a:srgbClr val="FF0000"/>
                </a:solidFill>
              </a:rPr>
              <a:t> </a:t>
            </a:r>
            <a:r>
              <a:rPr lang="en-US" sz="4400" dirty="0" err="1">
                <a:solidFill>
                  <a:srgbClr val="FF0000"/>
                </a:solidFill>
              </a:rPr>
              <a:t>sont</a:t>
            </a:r>
            <a:r>
              <a:rPr lang="en-US" sz="4400" dirty="0">
                <a:solidFill>
                  <a:srgbClr val="FF0000"/>
                </a:solidFill>
              </a:rPr>
              <a:t> </a:t>
            </a:r>
            <a:r>
              <a:rPr lang="en-US" sz="4400" dirty="0" err="1">
                <a:solidFill>
                  <a:srgbClr val="FF0000"/>
                </a:solidFill>
              </a:rPr>
              <a:t>conscients</a:t>
            </a:r>
            <a:r>
              <a:rPr lang="en-US" sz="4400" dirty="0">
                <a:solidFill>
                  <a:srgbClr val="FF0000"/>
                </a:solidFill>
              </a:rPr>
              <a:t> et </a:t>
            </a:r>
            <a:r>
              <a:rPr lang="en-US" sz="4400" dirty="0" err="1">
                <a:solidFill>
                  <a:srgbClr val="FF0000"/>
                </a:solidFill>
              </a:rPr>
              <a:t>auraient</a:t>
            </a:r>
            <a:r>
              <a:rPr lang="en-US" sz="4400" dirty="0">
                <a:solidFill>
                  <a:srgbClr val="FF0000"/>
                </a:solidFill>
              </a:rPr>
              <a:t> des </a:t>
            </a:r>
            <a:r>
              <a:rPr lang="en-US" sz="4400" dirty="0" err="1">
                <a:solidFill>
                  <a:srgbClr val="FF0000"/>
                </a:solidFill>
              </a:rPr>
              <a:t>émotions</a:t>
            </a:r>
            <a:r>
              <a:rPr lang="en-US" sz="4400" dirty="0">
                <a:solidFill>
                  <a:srgbClr val="FF0000"/>
                </a:solidFill>
              </a:rPr>
              <a:t>"</a:t>
            </a:r>
            <a:endParaRPr lang="fr-FR" dirty="0"/>
          </a:p>
        </p:txBody>
      </p:sp>
      <p:sp>
        <p:nvSpPr>
          <p:cNvPr id="3" name="Espace réservé du contenu 2">
            <a:extLst>
              <a:ext uri="{FF2B5EF4-FFF2-40B4-BE49-F238E27FC236}">
                <a16:creationId xmlns:a16="http://schemas.microsoft.com/office/drawing/2014/main" id="{CA31ACC1-515C-4574-83F3-43D7553ABD4C}"/>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4F6BC149-0003-4F97-8FD8-D757BD7CF738}"/>
              </a:ext>
            </a:extLst>
          </p:cNvPr>
          <p:cNvPicPr>
            <a:picLocks noChangeAspect="1"/>
          </p:cNvPicPr>
          <p:nvPr/>
        </p:nvPicPr>
        <p:blipFill>
          <a:blip r:embed="rId3"/>
          <a:stretch>
            <a:fillRect/>
          </a:stretch>
        </p:blipFill>
        <p:spPr>
          <a:xfrm>
            <a:off x="4520164" y="2197761"/>
            <a:ext cx="3151672" cy="3151672"/>
          </a:xfrm>
          <a:prstGeom prst="rect">
            <a:avLst/>
          </a:prstGeom>
        </p:spPr>
      </p:pic>
    </p:spTree>
    <p:extLst>
      <p:ext uri="{BB962C8B-B14F-4D97-AF65-F5344CB8AC3E}">
        <p14:creationId xmlns:p14="http://schemas.microsoft.com/office/powerpoint/2010/main" val="212663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r>
              <a:rPr lang="fr-FR" dirty="0"/>
              <a:t>Objectif et sommaire</a:t>
            </a:r>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 </a:t>
            </a:r>
          </a:p>
          <a:p>
            <a:pPr marL="0" indent="0">
              <a:buNone/>
            </a:pPr>
            <a:endParaRPr lang="fr-FR" dirty="0">
              <a:solidFill>
                <a:srgbClr val="212121"/>
              </a:solidFill>
              <a:latin typeface="wf_segoe-ui_normal"/>
            </a:endParaRPr>
          </a:p>
          <a:p>
            <a:pPr marL="514350" indent="-514350">
              <a:buFont typeface="+mj-lt"/>
              <a:buAutoNum type="arabicPeriod"/>
            </a:pPr>
            <a:r>
              <a:rPr lang="fr-FR" b="0" i="0" dirty="0">
                <a:solidFill>
                  <a:srgbClr val="212121"/>
                </a:solidFill>
                <a:effectLst/>
                <a:latin typeface="wf_segoe-ui_normal"/>
              </a:rPr>
              <a:t>L’Intelligence Artificielle : concrètement qu’est-ce que c’est ?</a:t>
            </a:r>
          </a:p>
          <a:p>
            <a:pPr marL="514350" indent="-514350">
              <a:buFont typeface="+mj-lt"/>
              <a:buAutoNum type="arabicPeriod"/>
            </a:pPr>
            <a:r>
              <a:rPr lang="fr-FR" dirty="0">
                <a:solidFill>
                  <a:srgbClr val="212121"/>
                </a:solidFill>
                <a:latin typeface="wf_segoe-ui_normal"/>
              </a:rPr>
              <a:t>Les mythes à déconstruire</a:t>
            </a:r>
          </a:p>
          <a:p>
            <a:pPr marL="514350" indent="-514350">
              <a:buFont typeface="+mj-lt"/>
              <a:buAutoNum type="arabicPeriod"/>
            </a:pPr>
            <a:r>
              <a:rPr lang="fr-FR" dirty="0">
                <a:solidFill>
                  <a:srgbClr val="212121"/>
                </a:solidFill>
                <a:latin typeface="wf_segoe-ui_normal"/>
              </a:rPr>
              <a:t>Ouvrons le capot : une IA et son code</a:t>
            </a:r>
          </a:p>
          <a:p>
            <a:pPr marL="514350" indent="-514350">
              <a:buFont typeface="+mj-lt"/>
              <a:buAutoNum type="arabicPeriod"/>
            </a:pPr>
            <a:r>
              <a:rPr lang="fr-FR" dirty="0">
                <a:solidFill>
                  <a:srgbClr val="212121"/>
                </a:solidFill>
                <a:latin typeface="wf_segoe-ui_normal"/>
              </a:rPr>
              <a:t>Les principaux cas d’usage </a:t>
            </a:r>
          </a:p>
          <a:p>
            <a:pPr marL="514350" indent="-514350">
              <a:buFont typeface="+mj-lt"/>
              <a:buAutoNum type="arabicPeriod"/>
            </a:pPr>
            <a:r>
              <a:rPr lang="fr-FR" dirty="0">
                <a:solidFill>
                  <a:srgbClr val="212121"/>
                </a:solidFill>
                <a:latin typeface="wf_segoe-ui_normal"/>
              </a:rPr>
              <a:t>Mettons-nous en situation dans un projet d’IA</a:t>
            </a:r>
          </a:p>
          <a:p>
            <a:pPr marL="514350" indent="-514350">
              <a:buFont typeface="+mj-lt"/>
              <a:buAutoNum type="arabicPeriod"/>
            </a:pPr>
            <a:r>
              <a:rPr lang="fr-FR" dirty="0">
                <a:solidFill>
                  <a:srgbClr val="212121"/>
                </a:solidFill>
                <a:latin typeface="wf_segoe-ui_normal"/>
              </a:rPr>
              <a:t>Ce qu’il faut retenir!</a:t>
            </a: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3630388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5B6BA8-44BF-4502-A7F2-732A54DA4DAE}"/>
              </a:ext>
            </a:extLst>
          </p:cNvPr>
          <p:cNvSpPr>
            <a:spLocks noGrp="1"/>
          </p:cNvSpPr>
          <p:nvPr>
            <p:ph type="title"/>
          </p:nvPr>
        </p:nvSpPr>
        <p:spPr/>
        <p:txBody>
          <a:bodyPr/>
          <a:lstStyle/>
          <a:p>
            <a:r>
              <a:rPr lang="fr-FR" dirty="0"/>
              <a:t>En synthèse</a:t>
            </a:r>
          </a:p>
        </p:txBody>
      </p:sp>
      <p:sp>
        <p:nvSpPr>
          <p:cNvPr id="3" name="Espace réservé du contenu 2">
            <a:extLst>
              <a:ext uri="{FF2B5EF4-FFF2-40B4-BE49-F238E27FC236}">
                <a16:creationId xmlns:a16="http://schemas.microsoft.com/office/drawing/2014/main" id="{9E1760D6-C9B2-4C28-8A9C-81CFBC27FE7B}"/>
              </a:ext>
            </a:extLst>
          </p:cNvPr>
          <p:cNvSpPr>
            <a:spLocks noGrp="1"/>
          </p:cNvSpPr>
          <p:nvPr>
            <p:ph idx="1"/>
          </p:nvPr>
        </p:nvSpPr>
        <p:spPr/>
        <p:txBody>
          <a:bodyPr/>
          <a:lstStyle/>
          <a:p>
            <a:pPr marL="0" indent="0">
              <a:buNone/>
            </a:pPr>
            <a:r>
              <a:rPr lang="fr-FR" sz="2800" dirty="0"/>
              <a:t>Les </a:t>
            </a:r>
            <a:r>
              <a:rPr lang="fr-FR" sz="2800" b="1" dirty="0"/>
              <a:t>IA son étroites </a:t>
            </a:r>
          </a:p>
          <a:p>
            <a:endParaRPr lang="fr-FR" sz="2800" dirty="0"/>
          </a:p>
          <a:p>
            <a:pPr marL="0" indent="0">
              <a:buNone/>
            </a:pPr>
            <a:r>
              <a:rPr lang="fr-FR" dirty="0"/>
              <a:t>le fonctionnement des algorithmes d’IA </a:t>
            </a:r>
            <a:r>
              <a:rPr lang="fr-FR" b="1" dirty="0"/>
              <a:t>n’est absolument pas comparable à celui du cerveau humain</a:t>
            </a:r>
          </a:p>
          <a:p>
            <a:pPr marL="0" indent="0">
              <a:buNone/>
            </a:pPr>
            <a:endParaRPr lang="fr-FR" dirty="0"/>
          </a:p>
          <a:p>
            <a:pPr marL="0" indent="0">
              <a:buFont typeface="Arial" panose="020B0604020202020204" pitchFamily="34" charset="0"/>
              <a:buNone/>
            </a:pPr>
            <a:r>
              <a:rPr lang="fr-FR" dirty="0"/>
              <a:t>Les IA ne sont pas capables de ressentir des émotions, même si elles peuvent faire semblant d’en avoir.</a:t>
            </a:r>
          </a:p>
          <a:p>
            <a:pPr marL="0" indent="0">
              <a:buNone/>
            </a:pPr>
            <a:endParaRPr lang="fr-FR" dirty="0"/>
          </a:p>
        </p:txBody>
      </p:sp>
    </p:spTree>
    <p:extLst>
      <p:ext uri="{BB962C8B-B14F-4D97-AF65-F5344CB8AC3E}">
        <p14:creationId xmlns:p14="http://schemas.microsoft.com/office/powerpoint/2010/main" val="3079002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a:t>
            </a:r>
          </a:p>
          <a:p>
            <a:pPr marL="0" indent="0">
              <a:buNone/>
            </a:pPr>
            <a:endParaRPr lang="fr-FR" dirty="0">
              <a:solidFill>
                <a:schemeClr val="bg2"/>
              </a:solidFill>
              <a:latin typeface="wf_segoe-ui_normal"/>
            </a:endParaRPr>
          </a:p>
          <a:p>
            <a:pPr marL="514350" indent="-514350">
              <a:buFont typeface="+mj-lt"/>
              <a:buAutoNum type="arabicPeriod"/>
            </a:pPr>
            <a:r>
              <a:rPr lang="fr-FR" b="0" i="0" dirty="0">
                <a:solidFill>
                  <a:schemeClr val="bg2"/>
                </a:solidFill>
                <a:effectLst/>
                <a:latin typeface="wf_segoe-ui_normal"/>
              </a:rPr>
              <a:t>L’intelligence Artificielle : concrètement qu’est-ce que c’est ?</a:t>
            </a:r>
          </a:p>
          <a:p>
            <a:pPr marL="514350" indent="-514350">
              <a:buFont typeface="+mj-lt"/>
              <a:buAutoNum type="arabicPeriod"/>
            </a:pPr>
            <a:r>
              <a:rPr lang="fr-FR" dirty="0">
                <a:solidFill>
                  <a:schemeClr val="bg1">
                    <a:lumMod val="95000"/>
                  </a:schemeClr>
                </a:solidFill>
                <a:latin typeface="wf_segoe-ui_normal"/>
              </a:rPr>
              <a:t>Les mythes à déconstruire</a:t>
            </a:r>
          </a:p>
          <a:p>
            <a:pPr marL="514350" indent="-514350">
              <a:buFont typeface="+mj-lt"/>
              <a:buAutoNum type="arabicPeriod"/>
            </a:pPr>
            <a:r>
              <a:rPr lang="fr-FR" dirty="0">
                <a:solidFill>
                  <a:srgbClr val="212121"/>
                </a:solidFill>
                <a:latin typeface="wf_segoe-ui_normal"/>
              </a:rPr>
              <a:t>Ouvrons le capot : une IA et son code</a:t>
            </a:r>
          </a:p>
          <a:p>
            <a:pPr marL="514350" indent="-514350">
              <a:buFont typeface="+mj-lt"/>
              <a:buAutoNum type="arabicPeriod"/>
            </a:pPr>
            <a:r>
              <a:rPr lang="fr-FR" dirty="0">
                <a:solidFill>
                  <a:schemeClr val="bg1">
                    <a:lumMod val="95000"/>
                  </a:schemeClr>
                </a:solidFill>
                <a:latin typeface="wf_segoe-ui_normal"/>
              </a:rPr>
              <a:t>Les principaux cas d’usage </a:t>
            </a:r>
          </a:p>
          <a:p>
            <a:pPr marL="514350" indent="-514350">
              <a:buFont typeface="+mj-lt"/>
              <a:buAutoNum type="arabicPeriod"/>
            </a:pPr>
            <a:r>
              <a:rPr lang="fr-FR" dirty="0">
                <a:solidFill>
                  <a:schemeClr val="bg1">
                    <a:lumMod val="95000"/>
                  </a:schemeClr>
                </a:solidFill>
                <a:latin typeface="wf_segoe-ui_normal"/>
              </a:rPr>
              <a:t>Mettons-nous en situation dans un projet d’IA</a:t>
            </a:r>
          </a:p>
          <a:p>
            <a:pPr marL="514350" indent="-514350">
              <a:buFont typeface="+mj-lt"/>
              <a:buAutoNum type="arabicPeriod"/>
            </a:pPr>
            <a:r>
              <a:rPr lang="fr-FR" dirty="0">
                <a:solidFill>
                  <a:schemeClr val="bg1">
                    <a:lumMod val="95000"/>
                  </a:schemeClr>
                </a:solidFill>
                <a:latin typeface="wf_segoe-ui_normal"/>
              </a:rPr>
              <a:t>Ce qu’il faut retenir!</a:t>
            </a: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626735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2D74F8-3E15-4088-BEA5-785D775594FD}"/>
              </a:ext>
            </a:extLst>
          </p:cNvPr>
          <p:cNvSpPr>
            <a:spLocks noGrp="1"/>
          </p:cNvSpPr>
          <p:nvPr>
            <p:ph type="title"/>
          </p:nvPr>
        </p:nvSpPr>
        <p:spPr/>
        <p:txBody>
          <a:bodyPr/>
          <a:lstStyle/>
          <a:p>
            <a:r>
              <a:rPr lang="fr-FR" dirty="0"/>
              <a:t>Découvrons le fonctionnement d’une IA : un moteur de recommandation de films</a:t>
            </a:r>
          </a:p>
        </p:txBody>
      </p:sp>
      <p:sp>
        <p:nvSpPr>
          <p:cNvPr id="3" name="Espace réservé du contenu 2">
            <a:extLst>
              <a:ext uri="{FF2B5EF4-FFF2-40B4-BE49-F238E27FC236}">
                <a16:creationId xmlns:a16="http://schemas.microsoft.com/office/drawing/2014/main" id="{FEB14E1A-6EF2-41F7-8A40-A98094B70F52}"/>
              </a:ext>
            </a:extLst>
          </p:cNvPr>
          <p:cNvSpPr>
            <a:spLocks noGrp="1"/>
          </p:cNvSpPr>
          <p:nvPr>
            <p:ph idx="1"/>
          </p:nvPr>
        </p:nvSpPr>
        <p:spPr/>
        <p:txBody>
          <a:bodyPr/>
          <a:lstStyle/>
          <a:p>
            <a:endParaRPr lang="fr-FR" dirty="0"/>
          </a:p>
          <a:p>
            <a:endParaRPr lang="fr-FR" dirty="0"/>
          </a:p>
        </p:txBody>
      </p:sp>
      <p:pic>
        <p:nvPicPr>
          <p:cNvPr id="4" name="Picture 4" descr="The best new movies on Starz (October 2020) - Android Authority">
            <a:extLst>
              <a:ext uri="{FF2B5EF4-FFF2-40B4-BE49-F238E27FC236}">
                <a16:creationId xmlns:a16="http://schemas.microsoft.com/office/drawing/2014/main" id="{41F8E8CD-3971-424B-9935-7BE26C02A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215" y="2393270"/>
            <a:ext cx="9244996" cy="364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08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AEC8F-F6EA-44A4-87AE-A599C67CF64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CFFD9E7-C02D-412D-A25A-4DACA5F892C3}"/>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D1E15C22-A80D-48CC-BAD6-7FB167EDD6C3}"/>
              </a:ext>
            </a:extLst>
          </p:cNvPr>
          <p:cNvPicPr>
            <a:picLocks noChangeAspect="1"/>
          </p:cNvPicPr>
          <p:nvPr/>
        </p:nvPicPr>
        <p:blipFill rotWithShape="1">
          <a:blip r:embed="rId3"/>
          <a:srcRect l="17756" t="18934" r="18273" b="25069"/>
          <a:stretch/>
        </p:blipFill>
        <p:spPr>
          <a:xfrm>
            <a:off x="194403" y="845026"/>
            <a:ext cx="11803194" cy="5811838"/>
          </a:xfrm>
          <a:prstGeom prst="rect">
            <a:avLst/>
          </a:prstGeom>
        </p:spPr>
      </p:pic>
    </p:spTree>
    <p:extLst>
      <p:ext uri="{BB962C8B-B14F-4D97-AF65-F5344CB8AC3E}">
        <p14:creationId xmlns:p14="http://schemas.microsoft.com/office/powerpoint/2010/main" val="1873654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B89B9-3008-430B-8E9D-021860F0FBC7}"/>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2FB3768B-6C14-4FB0-ACB0-E6D3261572E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9A089F9-41D7-47E4-8C0B-401542DEC9CC}"/>
              </a:ext>
            </a:extLst>
          </p:cNvPr>
          <p:cNvPicPr>
            <a:picLocks noChangeAspect="1"/>
          </p:cNvPicPr>
          <p:nvPr/>
        </p:nvPicPr>
        <p:blipFill rotWithShape="1">
          <a:blip r:embed="rId3"/>
          <a:srcRect l="18243" t="25798" r="17781" b="27481"/>
          <a:stretch/>
        </p:blipFill>
        <p:spPr>
          <a:xfrm>
            <a:off x="186813" y="131391"/>
            <a:ext cx="11751668" cy="4827443"/>
          </a:xfrm>
          <a:prstGeom prst="rect">
            <a:avLst/>
          </a:prstGeom>
        </p:spPr>
      </p:pic>
      <p:sp>
        <p:nvSpPr>
          <p:cNvPr id="4" name="Ellipse 3">
            <a:extLst>
              <a:ext uri="{FF2B5EF4-FFF2-40B4-BE49-F238E27FC236}">
                <a16:creationId xmlns:a16="http://schemas.microsoft.com/office/drawing/2014/main" id="{9BD4D539-80A8-4B52-AD2B-3AC2D7C5EEA0}"/>
              </a:ext>
            </a:extLst>
          </p:cNvPr>
          <p:cNvSpPr/>
          <p:nvPr/>
        </p:nvSpPr>
        <p:spPr>
          <a:xfrm>
            <a:off x="286658" y="221869"/>
            <a:ext cx="551542" cy="635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BAA9E48A-F583-4066-B597-2BBB13DFAFE9}"/>
              </a:ext>
            </a:extLst>
          </p:cNvPr>
          <p:cNvSpPr/>
          <p:nvPr/>
        </p:nvSpPr>
        <p:spPr>
          <a:xfrm>
            <a:off x="838200" y="3240911"/>
            <a:ext cx="11166987" cy="3617089"/>
          </a:xfrm>
          <a:prstGeom prst="round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42FD67F3-92C3-4D6E-BD25-8AAF65DABBBD}"/>
              </a:ext>
            </a:extLst>
          </p:cNvPr>
          <p:cNvSpPr txBox="1"/>
          <p:nvPr/>
        </p:nvSpPr>
        <p:spPr>
          <a:xfrm>
            <a:off x="976988" y="5700350"/>
            <a:ext cx="6546166" cy="369332"/>
          </a:xfrm>
          <a:prstGeom prst="rect">
            <a:avLst/>
          </a:prstGeom>
          <a:noFill/>
        </p:spPr>
        <p:txBody>
          <a:bodyPr wrap="square" rtlCol="0">
            <a:spAutoFit/>
          </a:bodyPr>
          <a:lstStyle/>
          <a:p>
            <a:r>
              <a:rPr lang="fr-FR" dirty="0"/>
              <a:t>Vectorisation de tous les mots contenus dans le champs initial genre</a:t>
            </a:r>
          </a:p>
        </p:txBody>
      </p:sp>
      <p:pic>
        <p:nvPicPr>
          <p:cNvPr id="8" name="Image 7">
            <a:extLst>
              <a:ext uri="{FF2B5EF4-FFF2-40B4-BE49-F238E27FC236}">
                <a16:creationId xmlns:a16="http://schemas.microsoft.com/office/drawing/2014/main" id="{8C9238AB-46B3-4680-AA01-CFFF708D8818}"/>
              </a:ext>
            </a:extLst>
          </p:cNvPr>
          <p:cNvPicPr>
            <a:picLocks noChangeAspect="1"/>
          </p:cNvPicPr>
          <p:nvPr/>
        </p:nvPicPr>
        <p:blipFill rotWithShape="1">
          <a:blip r:embed="rId4"/>
          <a:srcRect l="45282" t="52201" r="44393" b="26649"/>
          <a:stretch/>
        </p:blipFill>
        <p:spPr>
          <a:xfrm>
            <a:off x="7661942" y="5024529"/>
            <a:ext cx="1534084" cy="1767775"/>
          </a:xfrm>
          <a:prstGeom prst="rect">
            <a:avLst/>
          </a:prstGeom>
        </p:spPr>
      </p:pic>
      <p:cxnSp>
        <p:nvCxnSpPr>
          <p:cNvPr id="10" name="Connecteur : en angle 9">
            <a:extLst>
              <a:ext uri="{FF2B5EF4-FFF2-40B4-BE49-F238E27FC236}">
                <a16:creationId xmlns:a16="http://schemas.microsoft.com/office/drawing/2014/main" id="{EC9F5387-C9DB-4917-B46A-DE131BA8AA08}"/>
              </a:ext>
            </a:extLst>
          </p:cNvPr>
          <p:cNvCxnSpPr>
            <a:cxnSpLocks/>
            <a:stCxn id="8" idx="3"/>
          </p:cNvCxnSpPr>
          <p:nvPr/>
        </p:nvCxnSpPr>
        <p:spPr>
          <a:xfrm flipV="1">
            <a:off x="9196026" y="4958835"/>
            <a:ext cx="642454" cy="949582"/>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609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74AD86-CCA2-4A87-802F-FD5CB23C4E6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F3F2C14-D99E-4D6F-8E6C-D4577BB5E7E9}"/>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327AEFBD-B397-4AA8-9D2D-1251C1B49531}"/>
              </a:ext>
            </a:extLst>
          </p:cNvPr>
          <p:cNvPicPr>
            <a:picLocks noChangeAspect="1"/>
          </p:cNvPicPr>
          <p:nvPr/>
        </p:nvPicPr>
        <p:blipFill rotWithShape="1">
          <a:blip r:embed="rId3"/>
          <a:srcRect l="16216" t="20910" r="18601" b="9991"/>
          <a:stretch/>
        </p:blipFill>
        <p:spPr>
          <a:xfrm>
            <a:off x="457200" y="449812"/>
            <a:ext cx="10134600" cy="6043063"/>
          </a:xfrm>
          <a:prstGeom prst="rect">
            <a:avLst/>
          </a:prstGeom>
        </p:spPr>
      </p:pic>
    </p:spTree>
    <p:extLst>
      <p:ext uri="{BB962C8B-B14F-4D97-AF65-F5344CB8AC3E}">
        <p14:creationId xmlns:p14="http://schemas.microsoft.com/office/powerpoint/2010/main" val="204943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75708-C1EB-4191-8693-ECF8CDC09C7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0087A9F-3CEA-40E9-B6F9-B8CBB59EF6C0}"/>
              </a:ext>
            </a:extLst>
          </p:cNvPr>
          <p:cNvSpPr>
            <a:spLocks noGrp="1"/>
          </p:cNvSpPr>
          <p:nvPr>
            <p:ph idx="1"/>
          </p:nvPr>
        </p:nvSpPr>
        <p:spPr/>
        <p:txBody>
          <a:bodyPr/>
          <a:lstStyle/>
          <a:p>
            <a:r>
              <a:rPr lang="fr-FR" sz="2800" dirty="0">
                <a:latin typeface="Segoe UI" panose="020B0502040204020203" pitchFamily="34" charset="0"/>
                <a:hlinkClick r:id="rId3" tooltip="https://movie-recommandation.herokuapp.com/"/>
              </a:rPr>
              <a:t>https://movie-recommandation.herokuapp.com/</a:t>
            </a:r>
            <a:endParaRPr lang="fr-FR" sz="2800" dirty="0">
              <a:latin typeface="Segoe UI" panose="020B0502040204020203" pitchFamily="34" charset="0"/>
            </a:endParaRPr>
          </a:p>
          <a:p>
            <a:endParaRPr lang="fr-FR" dirty="0"/>
          </a:p>
        </p:txBody>
      </p:sp>
    </p:spTree>
    <p:extLst>
      <p:ext uri="{BB962C8B-B14F-4D97-AF65-F5344CB8AC3E}">
        <p14:creationId xmlns:p14="http://schemas.microsoft.com/office/powerpoint/2010/main" val="2854832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2E5337-9AC5-4F0B-9924-DA379240BA4C}"/>
              </a:ext>
            </a:extLst>
          </p:cNvPr>
          <p:cNvSpPr>
            <a:spLocks noGrp="1"/>
          </p:cNvSpPr>
          <p:nvPr>
            <p:ph type="title"/>
          </p:nvPr>
        </p:nvSpPr>
        <p:spPr/>
        <p:txBody>
          <a:bodyPr/>
          <a:lstStyle/>
          <a:p>
            <a:r>
              <a:rPr lang="fr-FR" dirty="0"/>
              <a:t>Découvrons d’autres IA</a:t>
            </a:r>
          </a:p>
        </p:txBody>
      </p:sp>
      <p:sp>
        <p:nvSpPr>
          <p:cNvPr id="4" name="ZoneTexte 3">
            <a:extLst>
              <a:ext uri="{FF2B5EF4-FFF2-40B4-BE49-F238E27FC236}">
                <a16:creationId xmlns:a16="http://schemas.microsoft.com/office/drawing/2014/main" id="{5B19E7ED-6360-406F-92D3-2C87D2092E76}"/>
              </a:ext>
            </a:extLst>
          </p:cNvPr>
          <p:cNvSpPr txBox="1"/>
          <p:nvPr/>
        </p:nvSpPr>
        <p:spPr>
          <a:xfrm>
            <a:off x="2314936" y="1888959"/>
            <a:ext cx="8534400" cy="461665"/>
          </a:xfrm>
          <a:prstGeom prst="rect">
            <a:avLst/>
          </a:prstGeom>
          <a:noFill/>
        </p:spPr>
        <p:txBody>
          <a:bodyPr wrap="square">
            <a:spAutoFit/>
          </a:bodyPr>
          <a:lstStyle/>
          <a:p>
            <a:r>
              <a:rPr lang="fr-FR" sz="2400" dirty="0"/>
              <a:t>https://huggingface.co/cardiffnlp/twitter-roberta-base-sentiment?</a:t>
            </a:r>
          </a:p>
        </p:txBody>
      </p:sp>
      <p:sp>
        <p:nvSpPr>
          <p:cNvPr id="5" name="ZoneTexte 4">
            <a:extLst>
              <a:ext uri="{FF2B5EF4-FFF2-40B4-BE49-F238E27FC236}">
                <a16:creationId xmlns:a16="http://schemas.microsoft.com/office/drawing/2014/main" id="{185451C8-38DC-4364-8946-42F61CCCCA7E}"/>
              </a:ext>
            </a:extLst>
          </p:cNvPr>
          <p:cNvSpPr txBox="1"/>
          <p:nvPr/>
        </p:nvSpPr>
        <p:spPr>
          <a:xfrm>
            <a:off x="2314936" y="3223816"/>
            <a:ext cx="6111432" cy="461665"/>
          </a:xfrm>
          <a:prstGeom prst="rect">
            <a:avLst/>
          </a:prstGeom>
          <a:noFill/>
        </p:spPr>
        <p:txBody>
          <a:bodyPr wrap="square">
            <a:spAutoFit/>
          </a:bodyPr>
          <a:lstStyle/>
          <a:p>
            <a:r>
              <a:rPr lang="fr-FR" sz="2400" dirty="0"/>
              <a:t>https://bzh-decodeur.web.app/</a:t>
            </a:r>
          </a:p>
        </p:txBody>
      </p:sp>
      <p:sp>
        <p:nvSpPr>
          <p:cNvPr id="6" name="ZoneTexte 5">
            <a:extLst>
              <a:ext uri="{FF2B5EF4-FFF2-40B4-BE49-F238E27FC236}">
                <a16:creationId xmlns:a16="http://schemas.microsoft.com/office/drawing/2014/main" id="{30A0A3D9-2445-43E4-A3F0-6F2C1DA5ED2E}"/>
              </a:ext>
            </a:extLst>
          </p:cNvPr>
          <p:cNvSpPr txBox="1"/>
          <p:nvPr/>
        </p:nvSpPr>
        <p:spPr>
          <a:xfrm>
            <a:off x="2314936" y="4558671"/>
            <a:ext cx="9228881" cy="830997"/>
          </a:xfrm>
          <a:prstGeom prst="rect">
            <a:avLst/>
          </a:prstGeom>
          <a:noFill/>
        </p:spPr>
        <p:txBody>
          <a:bodyPr wrap="square">
            <a:spAutoFit/>
          </a:bodyPr>
          <a:lstStyle/>
          <a:p>
            <a:r>
              <a:rPr lang="fr-FR" sz="2400" dirty="0"/>
              <a:t>https://colab.research.google.com/drive/1cmRWXUuX-ecAFYba5rDckUvcvC4LzbRy</a:t>
            </a:r>
          </a:p>
        </p:txBody>
      </p:sp>
      <p:pic>
        <p:nvPicPr>
          <p:cNvPr id="7" name="Image 6">
            <a:extLst>
              <a:ext uri="{FF2B5EF4-FFF2-40B4-BE49-F238E27FC236}">
                <a16:creationId xmlns:a16="http://schemas.microsoft.com/office/drawing/2014/main" id="{9896EE52-C685-4886-B62E-AAFBD9018B59}"/>
              </a:ext>
            </a:extLst>
          </p:cNvPr>
          <p:cNvPicPr>
            <a:picLocks noChangeAspect="1"/>
          </p:cNvPicPr>
          <p:nvPr/>
        </p:nvPicPr>
        <p:blipFill>
          <a:blip r:embed="rId3"/>
          <a:stretch>
            <a:fillRect/>
          </a:stretch>
        </p:blipFill>
        <p:spPr>
          <a:xfrm>
            <a:off x="351536" y="1201481"/>
            <a:ext cx="1854235" cy="1854235"/>
          </a:xfrm>
          <a:prstGeom prst="rect">
            <a:avLst/>
          </a:prstGeom>
        </p:spPr>
      </p:pic>
      <p:pic>
        <p:nvPicPr>
          <p:cNvPr id="8" name="Image 7">
            <a:extLst>
              <a:ext uri="{FF2B5EF4-FFF2-40B4-BE49-F238E27FC236}">
                <a16:creationId xmlns:a16="http://schemas.microsoft.com/office/drawing/2014/main" id="{FA5751D8-299A-4A29-BB71-A8B288A3051A}"/>
              </a:ext>
            </a:extLst>
          </p:cNvPr>
          <p:cNvPicPr>
            <a:picLocks noChangeAspect="1"/>
          </p:cNvPicPr>
          <p:nvPr/>
        </p:nvPicPr>
        <p:blipFill>
          <a:blip r:embed="rId4"/>
          <a:stretch>
            <a:fillRect/>
          </a:stretch>
        </p:blipFill>
        <p:spPr>
          <a:xfrm>
            <a:off x="741826" y="2790618"/>
            <a:ext cx="1125557" cy="1125557"/>
          </a:xfrm>
          <a:prstGeom prst="rect">
            <a:avLst/>
          </a:prstGeom>
        </p:spPr>
      </p:pic>
      <p:pic>
        <p:nvPicPr>
          <p:cNvPr id="9" name="Image 8" descr="Une image contenant texte, posant&#10;&#10;Description générée automatiquement">
            <a:extLst>
              <a:ext uri="{FF2B5EF4-FFF2-40B4-BE49-F238E27FC236}">
                <a16:creationId xmlns:a16="http://schemas.microsoft.com/office/drawing/2014/main" id="{0E9EC200-5DA0-4803-A219-B3C12244F019}"/>
              </a:ext>
            </a:extLst>
          </p:cNvPr>
          <p:cNvPicPr>
            <a:picLocks noChangeAspect="1"/>
          </p:cNvPicPr>
          <p:nvPr/>
        </p:nvPicPr>
        <p:blipFill>
          <a:blip r:embed="rId5"/>
          <a:stretch>
            <a:fillRect/>
          </a:stretch>
        </p:blipFill>
        <p:spPr>
          <a:xfrm>
            <a:off x="648184" y="4260978"/>
            <a:ext cx="1311797" cy="946621"/>
          </a:xfrm>
          <a:prstGeom prst="rect">
            <a:avLst/>
          </a:prstGeom>
        </p:spPr>
      </p:pic>
    </p:spTree>
    <p:extLst>
      <p:ext uri="{BB962C8B-B14F-4D97-AF65-F5344CB8AC3E}">
        <p14:creationId xmlns:p14="http://schemas.microsoft.com/office/powerpoint/2010/main" val="3561233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86D95-C03D-4278-8757-CA2CA7525A9B}"/>
              </a:ext>
            </a:extLst>
          </p:cNvPr>
          <p:cNvSpPr>
            <a:spLocks noGrp="1"/>
          </p:cNvSpPr>
          <p:nvPr>
            <p:ph type="title"/>
          </p:nvPr>
        </p:nvSpPr>
        <p:spPr/>
        <p:txBody>
          <a:bodyPr/>
          <a:lstStyle/>
          <a:p>
            <a:r>
              <a:rPr lang="fr-FR" dirty="0"/>
              <a:t>En synthèse </a:t>
            </a:r>
          </a:p>
        </p:txBody>
      </p:sp>
      <p:sp>
        <p:nvSpPr>
          <p:cNvPr id="5" name="Espace réservé du contenu 4">
            <a:extLst>
              <a:ext uri="{FF2B5EF4-FFF2-40B4-BE49-F238E27FC236}">
                <a16:creationId xmlns:a16="http://schemas.microsoft.com/office/drawing/2014/main" id="{36263B96-3F8C-4D8E-AD78-D59E7FCC4B2A}"/>
              </a:ext>
            </a:extLst>
          </p:cNvPr>
          <p:cNvSpPr>
            <a:spLocks noGrp="1"/>
          </p:cNvSpPr>
          <p:nvPr>
            <p:ph idx="1"/>
          </p:nvPr>
        </p:nvSpPr>
        <p:spPr/>
        <p:txBody>
          <a:bodyPr>
            <a:normAutofit/>
          </a:bodyPr>
          <a:lstStyle/>
          <a:p>
            <a:pPr marL="0" indent="0" algn="just">
              <a:buNone/>
            </a:pPr>
            <a:r>
              <a:rPr lang="fr-FR" dirty="0"/>
              <a:t>Les </a:t>
            </a:r>
            <a:r>
              <a:rPr lang="fr-FR" b="1" dirty="0"/>
              <a:t>IA c’est gratuit avec Python</a:t>
            </a:r>
            <a:r>
              <a:rPr lang="fr-FR" dirty="0"/>
              <a:t>.</a:t>
            </a:r>
          </a:p>
          <a:p>
            <a:pPr marL="0" indent="0" algn="just">
              <a:buNone/>
            </a:pPr>
            <a:endParaRPr lang="fr-FR" dirty="0"/>
          </a:p>
          <a:p>
            <a:pPr marL="0" indent="0" algn="just">
              <a:buNone/>
            </a:pPr>
            <a:r>
              <a:rPr lang="fr-FR" dirty="0"/>
              <a:t>C’est </a:t>
            </a:r>
            <a:r>
              <a:rPr lang="fr-FR" b="1" dirty="0"/>
              <a:t>simple de faire des IA à partir d’IA pré-entrainées en accès libre</a:t>
            </a:r>
            <a:r>
              <a:rPr lang="fr-FR" i="1" dirty="0"/>
              <a:t>.</a:t>
            </a:r>
          </a:p>
          <a:p>
            <a:pPr marL="0" indent="0" algn="just">
              <a:buNone/>
            </a:pPr>
            <a:endParaRPr lang="fr-FR" i="1" dirty="0"/>
          </a:p>
          <a:p>
            <a:pPr marL="0" indent="0" algn="just">
              <a:buNone/>
            </a:pPr>
            <a:r>
              <a:rPr lang="fr-FR" dirty="0"/>
              <a:t>L’IA est </a:t>
            </a:r>
            <a:r>
              <a:rPr lang="fr-FR" b="1" dirty="0"/>
              <a:t>accessible</a:t>
            </a:r>
            <a:r>
              <a:rPr lang="fr-FR" dirty="0"/>
              <a:t>.</a:t>
            </a:r>
          </a:p>
        </p:txBody>
      </p:sp>
    </p:spTree>
    <p:extLst>
      <p:ext uri="{BB962C8B-B14F-4D97-AF65-F5344CB8AC3E}">
        <p14:creationId xmlns:p14="http://schemas.microsoft.com/office/powerpoint/2010/main" val="3590674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a:t>
            </a:r>
          </a:p>
          <a:p>
            <a:pPr marL="0" indent="0">
              <a:buNone/>
            </a:pPr>
            <a:endParaRPr lang="fr-FR" dirty="0">
              <a:solidFill>
                <a:schemeClr val="bg2"/>
              </a:solidFill>
              <a:latin typeface="wf_segoe-ui_normal"/>
            </a:endParaRPr>
          </a:p>
          <a:p>
            <a:pPr marL="514350" indent="-514350">
              <a:buFont typeface="+mj-lt"/>
              <a:buAutoNum type="arabicPeriod"/>
            </a:pPr>
            <a:r>
              <a:rPr lang="fr-FR" b="0" i="0" dirty="0">
                <a:solidFill>
                  <a:schemeClr val="bg2"/>
                </a:solidFill>
                <a:effectLst/>
                <a:latin typeface="wf_segoe-ui_normal"/>
              </a:rPr>
              <a:t>L’intelligence Artificielle : concrètement qu’est-ce que c’est ?</a:t>
            </a:r>
          </a:p>
          <a:p>
            <a:pPr marL="514350" indent="-514350">
              <a:buFont typeface="+mj-lt"/>
              <a:buAutoNum type="arabicPeriod"/>
            </a:pPr>
            <a:r>
              <a:rPr lang="fr-FR" dirty="0">
                <a:solidFill>
                  <a:schemeClr val="bg1">
                    <a:lumMod val="95000"/>
                  </a:schemeClr>
                </a:solidFill>
                <a:latin typeface="wf_segoe-ui_normal"/>
              </a:rPr>
              <a:t>Les mythes à déconstruire</a:t>
            </a:r>
          </a:p>
          <a:p>
            <a:pPr marL="514350" indent="-514350">
              <a:buFont typeface="+mj-lt"/>
              <a:buAutoNum type="arabicPeriod"/>
            </a:pPr>
            <a:r>
              <a:rPr lang="fr-FR" dirty="0">
                <a:solidFill>
                  <a:schemeClr val="bg1">
                    <a:lumMod val="95000"/>
                  </a:schemeClr>
                </a:solidFill>
                <a:latin typeface="wf_segoe-ui_normal"/>
              </a:rPr>
              <a:t>Ouvrons le capot : une IA et son code</a:t>
            </a:r>
          </a:p>
          <a:p>
            <a:pPr marL="514350" indent="-514350">
              <a:buFont typeface="+mj-lt"/>
              <a:buAutoNum type="arabicPeriod"/>
            </a:pPr>
            <a:r>
              <a:rPr lang="fr-FR" dirty="0">
                <a:solidFill>
                  <a:srgbClr val="212121"/>
                </a:solidFill>
                <a:latin typeface="wf_segoe-ui_normal"/>
              </a:rPr>
              <a:t>Les principaux cas d’usage </a:t>
            </a:r>
          </a:p>
          <a:p>
            <a:pPr marL="514350" indent="-514350">
              <a:buFont typeface="+mj-lt"/>
              <a:buAutoNum type="arabicPeriod"/>
            </a:pPr>
            <a:r>
              <a:rPr lang="fr-FR" dirty="0">
                <a:solidFill>
                  <a:schemeClr val="bg1">
                    <a:lumMod val="95000"/>
                  </a:schemeClr>
                </a:solidFill>
                <a:latin typeface="wf_segoe-ui_normal"/>
              </a:rPr>
              <a:t>Mettons-nous en situation dans un projet d’IA</a:t>
            </a:r>
          </a:p>
          <a:p>
            <a:pPr marL="514350" indent="-514350">
              <a:buFont typeface="+mj-lt"/>
              <a:buAutoNum type="arabicPeriod"/>
            </a:pPr>
            <a:r>
              <a:rPr lang="fr-FR" dirty="0">
                <a:solidFill>
                  <a:schemeClr val="bg1">
                    <a:lumMod val="95000"/>
                  </a:schemeClr>
                </a:solidFill>
                <a:latin typeface="wf_segoe-ui_normal"/>
              </a:rPr>
              <a:t>Ce qu’il faut retenir!</a:t>
            </a: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346986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 </a:t>
            </a:r>
          </a:p>
          <a:p>
            <a:pPr marL="0" indent="0">
              <a:buNone/>
            </a:pPr>
            <a:endParaRPr lang="fr-FR" dirty="0">
              <a:solidFill>
                <a:srgbClr val="212121"/>
              </a:solidFill>
              <a:latin typeface="wf_segoe-ui_normal"/>
            </a:endParaRPr>
          </a:p>
          <a:p>
            <a:pPr marL="514350" indent="-514350">
              <a:buFont typeface="+mj-lt"/>
              <a:buAutoNum type="arabicPeriod"/>
            </a:pPr>
            <a:r>
              <a:rPr lang="fr-FR" b="0" i="0" dirty="0">
                <a:solidFill>
                  <a:srgbClr val="212121"/>
                </a:solidFill>
                <a:effectLst/>
                <a:latin typeface="wf_segoe-ui_normal"/>
              </a:rPr>
              <a:t>L’intelligence Artificielle : concrètement qu’est-ce que c’est ?</a:t>
            </a:r>
          </a:p>
          <a:p>
            <a:pPr marL="514350" indent="-514350">
              <a:buFont typeface="+mj-lt"/>
              <a:buAutoNum type="arabicPeriod"/>
            </a:pPr>
            <a:r>
              <a:rPr lang="fr-FR" dirty="0">
                <a:solidFill>
                  <a:schemeClr val="bg1">
                    <a:lumMod val="95000"/>
                  </a:schemeClr>
                </a:solidFill>
                <a:latin typeface="wf_segoe-ui_normal"/>
              </a:rPr>
              <a:t>Les mythes à déconstruire</a:t>
            </a:r>
          </a:p>
          <a:p>
            <a:pPr marL="514350" indent="-514350">
              <a:buFont typeface="+mj-lt"/>
              <a:buAutoNum type="arabicPeriod"/>
            </a:pPr>
            <a:r>
              <a:rPr lang="fr-FR" dirty="0">
                <a:solidFill>
                  <a:schemeClr val="bg1">
                    <a:lumMod val="95000"/>
                  </a:schemeClr>
                </a:solidFill>
                <a:latin typeface="wf_segoe-ui_normal"/>
              </a:rPr>
              <a:t>Ouvrons le capot : une IA et son code</a:t>
            </a:r>
          </a:p>
          <a:p>
            <a:pPr marL="514350" indent="-514350">
              <a:buFont typeface="+mj-lt"/>
              <a:buAutoNum type="arabicPeriod"/>
            </a:pPr>
            <a:r>
              <a:rPr lang="fr-FR" dirty="0">
                <a:solidFill>
                  <a:schemeClr val="bg1">
                    <a:lumMod val="95000"/>
                  </a:schemeClr>
                </a:solidFill>
                <a:latin typeface="wf_segoe-ui_normal"/>
              </a:rPr>
              <a:t>Les principaux cas d’usage </a:t>
            </a:r>
          </a:p>
          <a:p>
            <a:pPr marL="514350" indent="-514350">
              <a:buFont typeface="+mj-lt"/>
              <a:buAutoNum type="arabicPeriod"/>
            </a:pPr>
            <a:r>
              <a:rPr lang="fr-FR" dirty="0">
                <a:solidFill>
                  <a:schemeClr val="bg1">
                    <a:lumMod val="95000"/>
                  </a:schemeClr>
                </a:solidFill>
                <a:latin typeface="wf_segoe-ui_normal"/>
              </a:rPr>
              <a:t>Mettons-nous en situation dans un projet d’IA</a:t>
            </a:r>
          </a:p>
          <a:p>
            <a:pPr marL="514350" indent="-514350">
              <a:buFont typeface="+mj-lt"/>
              <a:buAutoNum type="arabicPeriod"/>
            </a:pPr>
            <a:r>
              <a:rPr lang="fr-FR" dirty="0">
                <a:solidFill>
                  <a:schemeClr val="bg1">
                    <a:lumMod val="95000"/>
                  </a:schemeClr>
                </a:solidFill>
                <a:latin typeface="wf_segoe-ui_normal"/>
              </a:rPr>
              <a:t>Ce qu’il faut retenir!</a:t>
            </a:r>
          </a:p>
          <a:p>
            <a:pPr marL="514350" indent="-514350">
              <a:buFont typeface="+mj-lt"/>
              <a:buAutoNum type="arabicPeriod"/>
            </a:pPr>
            <a:endParaRPr lang="fr-FR" dirty="0">
              <a:solidFill>
                <a:schemeClr val="bg1">
                  <a:lumMod val="95000"/>
                </a:schemeClr>
              </a:solidFill>
              <a:latin typeface="wf_segoe-ui_normal"/>
            </a:endParaRP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3878642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052D9E-0C72-4A2C-AB41-3DC136AEEABA}"/>
              </a:ext>
            </a:extLst>
          </p:cNvPr>
          <p:cNvSpPr>
            <a:spLocks noGrp="1"/>
          </p:cNvSpPr>
          <p:nvPr>
            <p:ph type="title"/>
          </p:nvPr>
        </p:nvSpPr>
        <p:spPr/>
        <p:txBody>
          <a:bodyPr/>
          <a:lstStyle/>
          <a:p>
            <a:r>
              <a:rPr lang="fr-FR" dirty="0"/>
              <a:t>Creusons les cas d’usage de l’IA</a:t>
            </a:r>
          </a:p>
        </p:txBody>
      </p:sp>
      <p:cxnSp>
        <p:nvCxnSpPr>
          <p:cNvPr id="4" name="Google Shape;1086;p85">
            <a:extLst>
              <a:ext uri="{FF2B5EF4-FFF2-40B4-BE49-F238E27FC236}">
                <a16:creationId xmlns:a16="http://schemas.microsoft.com/office/drawing/2014/main" id="{93695207-8741-4F59-B92D-73E29D9B4EE1}"/>
              </a:ext>
            </a:extLst>
          </p:cNvPr>
          <p:cNvCxnSpPr/>
          <p:nvPr/>
        </p:nvCxnSpPr>
        <p:spPr>
          <a:xfrm>
            <a:off x="5988884" y="3991120"/>
            <a:ext cx="0" cy="1116800"/>
          </a:xfrm>
          <a:prstGeom prst="straightConnector1">
            <a:avLst/>
          </a:prstGeom>
          <a:noFill/>
          <a:ln w="38100" cap="flat" cmpd="sng">
            <a:solidFill>
              <a:srgbClr val="003366"/>
            </a:solidFill>
            <a:prstDash val="solid"/>
            <a:round/>
            <a:headEnd type="none" w="sm" len="sm"/>
            <a:tailEnd type="none" w="sm" len="sm"/>
          </a:ln>
        </p:spPr>
      </p:cxnSp>
      <p:cxnSp>
        <p:nvCxnSpPr>
          <p:cNvPr id="5" name="Google Shape;1087;p85">
            <a:extLst>
              <a:ext uri="{FF2B5EF4-FFF2-40B4-BE49-F238E27FC236}">
                <a16:creationId xmlns:a16="http://schemas.microsoft.com/office/drawing/2014/main" id="{33228962-ED6E-4396-A55C-64EF360A1258}"/>
              </a:ext>
            </a:extLst>
          </p:cNvPr>
          <p:cNvCxnSpPr/>
          <p:nvPr/>
        </p:nvCxnSpPr>
        <p:spPr>
          <a:xfrm>
            <a:off x="3007867" y="3991136"/>
            <a:ext cx="0" cy="1116800"/>
          </a:xfrm>
          <a:prstGeom prst="straightConnector1">
            <a:avLst/>
          </a:prstGeom>
          <a:noFill/>
          <a:ln w="38100" cap="flat" cmpd="sng">
            <a:solidFill>
              <a:srgbClr val="003366"/>
            </a:solidFill>
            <a:prstDash val="solid"/>
            <a:round/>
            <a:headEnd type="none" w="sm" len="sm"/>
            <a:tailEnd type="none" w="sm" len="sm"/>
          </a:ln>
        </p:spPr>
      </p:cxnSp>
      <p:sp>
        <p:nvSpPr>
          <p:cNvPr id="6" name="Google Shape;1089;p85">
            <a:extLst>
              <a:ext uri="{FF2B5EF4-FFF2-40B4-BE49-F238E27FC236}">
                <a16:creationId xmlns:a16="http://schemas.microsoft.com/office/drawing/2014/main" id="{3A02D8D3-6B57-4413-B61F-A0BF5030CDA7}"/>
              </a:ext>
            </a:extLst>
          </p:cNvPr>
          <p:cNvSpPr/>
          <p:nvPr/>
        </p:nvSpPr>
        <p:spPr>
          <a:xfrm>
            <a:off x="504429" y="4331117"/>
            <a:ext cx="2208800" cy="4156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dirty="0">
                <a:solidFill>
                  <a:srgbClr val="FFC000"/>
                </a:solidFill>
                <a:latin typeface="Ubuntu"/>
                <a:ea typeface="Ubuntu"/>
                <a:cs typeface="Ubuntu"/>
                <a:sym typeface="Ubuntu"/>
              </a:rPr>
              <a:t>Analyse Prédictive</a:t>
            </a:r>
            <a:endParaRPr sz="2400" b="1" dirty="0">
              <a:solidFill>
                <a:srgbClr val="FFC000"/>
              </a:solidFill>
              <a:latin typeface="Ubuntu"/>
              <a:ea typeface="Ubuntu"/>
              <a:cs typeface="Ubuntu"/>
              <a:sym typeface="Ubuntu"/>
            </a:endParaRPr>
          </a:p>
        </p:txBody>
      </p:sp>
      <p:grpSp>
        <p:nvGrpSpPr>
          <p:cNvPr id="7" name="Google Shape;1090;p85">
            <a:extLst>
              <a:ext uri="{FF2B5EF4-FFF2-40B4-BE49-F238E27FC236}">
                <a16:creationId xmlns:a16="http://schemas.microsoft.com/office/drawing/2014/main" id="{518D23B8-9B28-404B-817B-27783CB8B91A}"/>
              </a:ext>
            </a:extLst>
          </p:cNvPr>
          <p:cNvGrpSpPr/>
          <p:nvPr/>
        </p:nvGrpSpPr>
        <p:grpSpPr>
          <a:xfrm>
            <a:off x="742667" y="2262800"/>
            <a:ext cx="1612000" cy="1663600"/>
            <a:chOff x="557000" y="1697100"/>
            <a:chExt cx="1209000" cy="1247700"/>
          </a:xfrm>
        </p:grpSpPr>
        <p:sp>
          <p:nvSpPr>
            <p:cNvPr id="8" name="Google Shape;1091;p85">
              <a:extLst>
                <a:ext uri="{FF2B5EF4-FFF2-40B4-BE49-F238E27FC236}">
                  <a16:creationId xmlns:a16="http://schemas.microsoft.com/office/drawing/2014/main" id="{F442AEA5-6C99-4506-9C19-8BA6B711E3DD}"/>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9" name="Google Shape;1092;p85">
              <a:extLst>
                <a:ext uri="{FF2B5EF4-FFF2-40B4-BE49-F238E27FC236}">
                  <a16:creationId xmlns:a16="http://schemas.microsoft.com/office/drawing/2014/main" id="{A35CA3A1-5866-4346-93A7-E4FA0355BE05}"/>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0" name="Google Shape;1093;p85">
              <a:extLst>
                <a:ext uri="{FF2B5EF4-FFF2-40B4-BE49-F238E27FC236}">
                  <a16:creationId xmlns:a16="http://schemas.microsoft.com/office/drawing/2014/main" id="{186717BF-6939-43EF-A7D2-4E45A4F69E2D}"/>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1" name="Google Shape;1094;p85">
              <a:extLst>
                <a:ext uri="{FF2B5EF4-FFF2-40B4-BE49-F238E27FC236}">
                  <a16:creationId xmlns:a16="http://schemas.microsoft.com/office/drawing/2014/main" id="{18B264E3-2063-4355-A8CF-BD3A103D5826}"/>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2" name="Google Shape;1095;p85">
              <a:extLst>
                <a:ext uri="{FF2B5EF4-FFF2-40B4-BE49-F238E27FC236}">
                  <a16:creationId xmlns:a16="http://schemas.microsoft.com/office/drawing/2014/main" id="{36EB2AB7-A8AD-4405-AD27-3F88DA53EED7}"/>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3" name="Google Shape;1096;p85">
              <a:extLst>
                <a:ext uri="{FF2B5EF4-FFF2-40B4-BE49-F238E27FC236}">
                  <a16:creationId xmlns:a16="http://schemas.microsoft.com/office/drawing/2014/main" id="{BF8C3B86-07D7-4478-981C-98EE884E2844}"/>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4" name="Google Shape;1097;p85">
              <a:extLst>
                <a:ext uri="{FF2B5EF4-FFF2-40B4-BE49-F238E27FC236}">
                  <a16:creationId xmlns:a16="http://schemas.microsoft.com/office/drawing/2014/main" id="{0A16CDCE-9BA8-45C8-A2DA-4FB6B17813E5}"/>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cxnSp>
        <p:nvCxnSpPr>
          <p:cNvPr id="15" name="Google Shape;1098;p85">
            <a:extLst>
              <a:ext uri="{FF2B5EF4-FFF2-40B4-BE49-F238E27FC236}">
                <a16:creationId xmlns:a16="http://schemas.microsoft.com/office/drawing/2014/main" id="{B20732F0-9184-4CB5-AD3C-624361841E92}"/>
              </a:ext>
            </a:extLst>
          </p:cNvPr>
          <p:cNvCxnSpPr/>
          <p:nvPr/>
        </p:nvCxnSpPr>
        <p:spPr>
          <a:xfrm>
            <a:off x="9071503" y="3969935"/>
            <a:ext cx="0" cy="1116800"/>
          </a:xfrm>
          <a:prstGeom prst="straightConnector1">
            <a:avLst/>
          </a:prstGeom>
          <a:noFill/>
          <a:ln w="38100" cap="flat" cmpd="sng">
            <a:solidFill>
              <a:srgbClr val="003366"/>
            </a:solidFill>
            <a:prstDash val="solid"/>
            <a:round/>
            <a:headEnd type="none" w="sm" len="sm"/>
            <a:tailEnd type="none" w="sm" len="sm"/>
          </a:ln>
        </p:spPr>
      </p:cxnSp>
      <p:sp>
        <p:nvSpPr>
          <p:cNvPr id="16" name="Google Shape;1099;p85">
            <a:extLst>
              <a:ext uri="{FF2B5EF4-FFF2-40B4-BE49-F238E27FC236}">
                <a16:creationId xmlns:a16="http://schemas.microsoft.com/office/drawing/2014/main" id="{7197413C-EB6A-40DD-AFC1-C1F5B700DA19}"/>
              </a:ext>
            </a:extLst>
          </p:cNvPr>
          <p:cNvSpPr/>
          <p:nvPr/>
        </p:nvSpPr>
        <p:spPr>
          <a:xfrm>
            <a:off x="6292700" y="4363517"/>
            <a:ext cx="2677200" cy="3508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dirty="0">
                <a:solidFill>
                  <a:srgbClr val="FF0000"/>
                </a:solidFill>
                <a:latin typeface="Ubuntu"/>
                <a:ea typeface="Ubuntu"/>
                <a:cs typeface="Ubuntu"/>
                <a:sym typeface="Ubuntu"/>
              </a:rPr>
              <a:t>Conversationnel et NLP</a:t>
            </a:r>
            <a:endParaRPr sz="1600" b="1" dirty="0">
              <a:solidFill>
                <a:srgbClr val="FF0000"/>
              </a:solidFill>
              <a:latin typeface="Ubuntu"/>
              <a:ea typeface="Ubuntu"/>
              <a:cs typeface="Ubuntu"/>
              <a:sym typeface="Ubuntu"/>
            </a:endParaRPr>
          </a:p>
        </p:txBody>
      </p:sp>
      <p:sp>
        <p:nvSpPr>
          <p:cNvPr id="17" name="Google Shape;1100;p85">
            <a:extLst>
              <a:ext uri="{FF2B5EF4-FFF2-40B4-BE49-F238E27FC236}">
                <a16:creationId xmlns:a16="http://schemas.microsoft.com/office/drawing/2014/main" id="{B07284B4-EBE5-4C90-ADF1-37D0C9895FE3}"/>
              </a:ext>
            </a:extLst>
          </p:cNvPr>
          <p:cNvSpPr/>
          <p:nvPr/>
        </p:nvSpPr>
        <p:spPr>
          <a:xfrm>
            <a:off x="9583067" y="4363517"/>
            <a:ext cx="2008000" cy="3508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dirty="0">
                <a:solidFill>
                  <a:srgbClr val="00B050"/>
                </a:solidFill>
                <a:latin typeface="Ubuntu"/>
                <a:ea typeface="Ubuntu"/>
                <a:cs typeface="Ubuntu"/>
                <a:sym typeface="Ubuntu"/>
              </a:rPr>
              <a:t>Knowledge Mining</a:t>
            </a:r>
            <a:endParaRPr sz="2400" b="1" dirty="0">
              <a:solidFill>
                <a:srgbClr val="00B050"/>
              </a:solidFill>
              <a:latin typeface="Ubuntu"/>
              <a:ea typeface="Ubuntu"/>
              <a:cs typeface="Ubuntu"/>
              <a:sym typeface="Ubuntu"/>
            </a:endParaRPr>
          </a:p>
        </p:txBody>
      </p:sp>
      <p:sp>
        <p:nvSpPr>
          <p:cNvPr id="18" name="Google Shape;1101;p85">
            <a:extLst>
              <a:ext uri="{FF2B5EF4-FFF2-40B4-BE49-F238E27FC236}">
                <a16:creationId xmlns:a16="http://schemas.microsoft.com/office/drawing/2014/main" id="{0A38811B-0488-41A1-9FA2-58D0CE48129F}"/>
              </a:ext>
            </a:extLst>
          </p:cNvPr>
          <p:cNvSpPr/>
          <p:nvPr/>
        </p:nvSpPr>
        <p:spPr>
          <a:xfrm>
            <a:off x="3643533" y="4363517"/>
            <a:ext cx="1800000" cy="3508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a:solidFill>
                  <a:srgbClr val="2188DA"/>
                </a:solidFill>
                <a:latin typeface="Ubuntu"/>
                <a:ea typeface="Ubuntu"/>
                <a:cs typeface="Ubuntu"/>
                <a:sym typeface="Ubuntu"/>
              </a:rPr>
              <a:t>Computer Vision</a:t>
            </a:r>
            <a:endParaRPr sz="2400" b="1">
              <a:solidFill>
                <a:srgbClr val="2188DA"/>
              </a:solidFill>
              <a:latin typeface="Ubuntu"/>
              <a:ea typeface="Ubuntu"/>
              <a:cs typeface="Ubuntu"/>
              <a:sym typeface="Ubuntu"/>
            </a:endParaRPr>
          </a:p>
        </p:txBody>
      </p:sp>
      <p:grpSp>
        <p:nvGrpSpPr>
          <p:cNvPr id="19" name="Google Shape;1102;p85">
            <a:extLst>
              <a:ext uri="{FF2B5EF4-FFF2-40B4-BE49-F238E27FC236}">
                <a16:creationId xmlns:a16="http://schemas.microsoft.com/office/drawing/2014/main" id="{0480F751-0175-4C37-B2DD-784B03BA835B}"/>
              </a:ext>
            </a:extLst>
          </p:cNvPr>
          <p:cNvGrpSpPr/>
          <p:nvPr/>
        </p:nvGrpSpPr>
        <p:grpSpPr>
          <a:xfrm>
            <a:off x="3720733" y="2262800"/>
            <a:ext cx="1612000" cy="1663600"/>
            <a:chOff x="2803162" y="1789350"/>
            <a:chExt cx="1209000" cy="1247700"/>
          </a:xfrm>
        </p:grpSpPr>
        <p:sp>
          <p:nvSpPr>
            <p:cNvPr id="20" name="Google Shape;1103;p85">
              <a:extLst>
                <a:ext uri="{FF2B5EF4-FFF2-40B4-BE49-F238E27FC236}">
                  <a16:creationId xmlns:a16="http://schemas.microsoft.com/office/drawing/2014/main" id="{DF3A34CA-5977-4F6C-8BD1-85F95D4939B8}"/>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21" name="Google Shape;1104;p85">
              <a:extLst>
                <a:ext uri="{FF2B5EF4-FFF2-40B4-BE49-F238E27FC236}">
                  <a16:creationId xmlns:a16="http://schemas.microsoft.com/office/drawing/2014/main" id="{D659A67C-5A29-4301-A983-2E147CFE0461}"/>
                </a:ext>
              </a:extLst>
            </p:cNvPr>
            <p:cNvPicPr preferRelativeResize="0"/>
            <p:nvPr/>
          </p:nvPicPr>
          <p:blipFill>
            <a:blip r:embed="rId3">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grpSp>
        <p:nvGrpSpPr>
          <p:cNvPr id="22" name="Google Shape;1105;p85">
            <a:extLst>
              <a:ext uri="{FF2B5EF4-FFF2-40B4-BE49-F238E27FC236}">
                <a16:creationId xmlns:a16="http://schemas.microsoft.com/office/drawing/2014/main" id="{1BB20491-B2B6-4E2E-89BE-C25319B677EF}"/>
              </a:ext>
            </a:extLst>
          </p:cNvPr>
          <p:cNvGrpSpPr/>
          <p:nvPr/>
        </p:nvGrpSpPr>
        <p:grpSpPr>
          <a:xfrm>
            <a:off x="6698800" y="2262800"/>
            <a:ext cx="1612000" cy="1663600"/>
            <a:chOff x="4986712" y="1806825"/>
            <a:chExt cx="1209000" cy="1247700"/>
          </a:xfrm>
        </p:grpSpPr>
        <p:sp>
          <p:nvSpPr>
            <p:cNvPr id="23" name="Google Shape;1106;p85">
              <a:extLst>
                <a:ext uri="{FF2B5EF4-FFF2-40B4-BE49-F238E27FC236}">
                  <a16:creationId xmlns:a16="http://schemas.microsoft.com/office/drawing/2014/main" id="{9020BE42-599E-4469-9520-A55E154CACB9}"/>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24" name="Google Shape;1107;p85">
              <a:extLst>
                <a:ext uri="{FF2B5EF4-FFF2-40B4-BE49-F238E27FC236}">
                  <a16:creationId xmlns:a16="http://schemas.microsoft.com/office/drawing/2014/main" id="{9E55A192-47B7-4CD6-85FC-C2EBC1E1FD5E}"/>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25" name="Google Shape;1108;p85">
              <a:extLst>
                <a:ext uri="{FF2B5EF4-FFF2-40B4-BE49-F238E27FC236}">
                  <a16:creationId xmlns:a16="http://schemas.microsoft.com/office/drawing/2014/main" id="{B2786E21-1B9D-4CB6-BAA2-C4BCDEDBEA0F}"/>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26" name="Google Shape;1109;p85">
              <a:extLst>
                <a:ext uri="{FF2B5EF4-FFF2-40B4-BE49-F238E27FC236}">
                  <a16:creationId xmlns:a16="http://schemas.microsoft.com/office/drawing/2014/main" id="{DB63B1DC-1E68-4CB8-B667-0E8970436AFD}"/>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27" name="Google Shape;1110;p85">
              <a:extLst>
                <a:ext uri="{FF2B5EF4-FFF2-40B4-BE49-F238E27FC236}">
                  <a16:creationId xmlns:a16="http://schemas.microsoft.com/office/drawing/2014/main" id="{AA1DBE7D-466F-4C93-86CF-DC8B63FEBCB8}"/>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grpSp>
        <p:nvGrpSpPr>
          <p:cNvPr id="28" name="Google Shape;1111;p85">
            <a:extLst>
              <a:ext uri="{FF2B5EF4-FFF2-40B4-BE49-F238E27FC236}">
                <a16:creationId xmlns:a16="http://schemas.microsoft.com/office/drawing/2014/main" id="{FB117B86-C968-4C50-A587-2A0E6F9EECE4}"/>
              </a:ext>
            </a:extLst>
          </p:cNvPr>
          <p:cNvGrpSpPr/>
          <p:nvPr/>
        </p:nvGrpSpPr>
        <p:grpSpPr>
          <a:xfrm>
            <a:off x="9676867" y="2262800"/>
            <a:ext cx="1612000" cy="1663600"/>
            <a:chOff x="7257650" y="1807100"/>
            <a:chExt cx="1209000" cy="1247700"/>
          </a:xfrm>
        </p:grpSpPr>
        <p:sp>
          <p:nvSpPr>
            <p:cNvPr id="29" name="Google Shape;1112;p85">
              <a:extLst>
                <a:ext uri="{FF2B5EF4-FFF2-40B4-BE49-F238E27FC236}">
                  <a16:creationId xmlns:a16="http://schemas.microsoft.com/office/drawing/2014/main" id="{A878E338-3553-4B59-932A-9A6A3B3FB6F2}"/>
                </a:ext>
              </a:extLst>
            </p:cNvPr>
            <p:cNvSpPr/>
            <p:nvPr/>
          </p:nvSpPr>
          <p:spPr>
            <a:xfrm>
              <a:off x="7257650" y="1807100"/>
              <a:ext cx="1209000" cy="1247700"/>
            </a:xfrm>
            <a:prstGeom prst="ellipse">
              <a:avLst/>
            </a:prstGeom>
            <a:solidFill>
              <a:srgbClr val="F3F3F3"/>
            </a:solidFill>
            <a:ln w="28575" cap="flat" cmpd="sng">
              <a:solidFill>
                <a:srgbClr val="00B05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30" name="Google Shape;1113;p85">
              <a:extLst>
                <a:ext uri="{FF2B5EF4-FFF2-40B4-BE49-F238E27FC236}">
                  <a16:creationId xmlns:a16="http://schemas.microsoft.com/office/drawing/2014/main" id="{C2CB92F4-FBC5-4413-82DF-3705ED27566B}"/>
                </a:ext>
              </a:extLst>
            </p:cNvPr>
            <p:cNvPicPr preferRelativeResize="0"/>
            <p:nvPr/>
          </p:nvPicPr>
          <p:blipFill>
            <a:blip r:embed="rId4">
              <a:alphaModFix/>
            </a:blip>
            <a:stretch>
              <a:fillRect/>
            </a:stretch>
          </p:blipFill>
          <p:spPr>
            <a:xfrm>
              <a:off x="7257650" y="1826175"/>
              <a:ext cx="1209000" cy="1209000"/>
            </a:xfrm>
            <a:prstGeom prst="ellipse">
              <a:avLst/>
            </a:prstGeom>
            <a:noFill/>
            <a:ln w="9525" cap="flat" cmpd="sng">
              <a:solidFill>
                <a:srgbClr val="00B050"/>
              </a:solidFill>
              <a:prstDash val="solid"/>
              <a:round/>
              <a:headEnd type="none" w="sm" len="sm"/>
              <a:tailEnd type="none" w="sm" len="sm"/>
            </a:ln>
          </p:spPr>
        </p:pic>
      </p:grpSp>
    </p:spTree>
    <p:extLst>
      <p:ext uri="{BB962C8B-B14F-4D97-AF65-F5344CB8AC3E}">
        <p14:creationId xmlns:p14="http://schemas.microsoft.com/office/powerpoint/2010/main" val="274477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CC9D7-5EA6-468D-B402-20945E61D9BD}"/>
              </a:ext>
            </a:extLst>
          </p:cNvPr>
          <p:cNvSpPr>
            <a:spLocks noGrp="1"/>
          </p:cNvSpPr>
          <p:nvPr>
            <p:ph type="title"/>
          </p:nvPr>
        </p:nvSpPr>
        <p:spPr/>
        <p:txBody>
          <a:bodyPr/>
          <a:lstStyle/>
          <a:p>
            <a:r>
              <a:rPr lang="fr-FR" dirty="0"/>
              <a:t>Réduire le gaspillage alimentaire dans les cantines scolaires</a:t>
            </a:r>
          </a:p>
        </p:txBody>
      </p:sp>
      <p:sp>
        <p:nvSpPr>
          <p:cNvPr id="3" name="Espace réservé du contenu 2">
            <a:extLst>
              <a:ext uri="{FF2B5EF4-FFF2-40B4-BE49-F238E27FC236}">
                <a16:creationId xmlns:a16="http://schemas.microsoft.com/office/drawing/2014/main" id="{E08B0D8F-6F70-458D-961A-05515773CCC3}"/>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83188BA7-8456-47D2-BE06-4A496DE57C3B}"/>
              </a:ext>
            </a:extLst>
          </p:cNvPr>
          <p:cNvPicPr>
            <a:picLocks noChangeAspect="1"/>
          </p:cNvPicPr>
          <p:nvPr/>
        </p:nvPicPr>
        <p:blipFill rotWithShape="1">
          <a:blip r:embed="rId3"/>
          <a:srcRect l="8250" t="15815" r="28625" b="5324"/>
          <a:stretch/>
        </p:blipFill>
        <p:spPr>
          <a:xfrm>
            <a:off x="4556760" y="1623809"/>
            <a:ext cx="7246620" cy="5092315"/>
          </a:xfrm>
          <a:prstGeom prst="rect">
            <a:avLst/>
          </a:prstGeom>
        </p:spPr>
      </p:pic>
      <p:grpSp>
        <p:nvGrpSpPr>
          <p:cNvPr id="8" name="Google Shape;1090;p85">
            <a:extLst>
              <a:ext uri="{FF2B5EF4-FFF2-40B4-BE49-F238E27FC236}">
                <a16:creationId xmlns:a16="http://schemas.microsoft.com/office/drawing/2014/main" id="{A8AA9C42-6F5C-4D0F-A493-9F9EECB488D7}"/>
              </a:ext>
            </a:extLst>
          </p:cNvPr>
          <p:cNvGrpSpPr/>
          <p:nvPr/>
        </p:nvGrpSpPr>
        <p:grpSpPr>
          <a:xfrm>
            <a:off x="10723380" y="384519"/>
            <a:ext cx="1080000" cy="1080000"/>
            <a:chOff x="557000" y="1697100"/>
            <a:chExt cx="1209000" cy="1247700"/>
          </a:xfrm>
        </p:grpSpPr>
        <p:sp>
          <p:nvSpPr>
            <p:cNvPr id="9" name="Google Shape;1091;p85">
              <a:extLst>
                <a:ext uri="{FF2B5EF4-FFF2-40B4-BE49-F238E27FC236}">
                  <a16:creationId xmlns:a16="http://schemas.microsoft.com/office/drawing/2014/main" id="{B859CC47-FB54-4CB8-8F96-1A29C6DFDD2D}"/>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10" name="Google Shape;1092;p85">
              <a:extLst>
                <a:ext uri="{FF2B5EF4-FFF2-40B4-BE49-F238E27FC236}">
                  <a16:creationId xmlns:a16="http://schemas.microsoft.com/office/drawing/2014/main" id="{ACE8737F-F500-4105-B699-B0C33ED91138}"/>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1" name="Google Shape;1093;p85">
              <a:extLst>
                <a:ext uri="{FF2B5EF4-FFF2-40B4-BE49-F238E27FC236}">
                  <a16:creationId xmlns:a16="http://schemas.microsoft.com/office/drawing/2014/main" id="{B800F47B-7FBB-4F4E-9AC8-63E25E6FCF08}"/>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2" name="Google Shape;1094;p85">
              <a:extLst>
                <a:ext uri="{FF2B5EF4-FFF2-40B4-BE49-F238E27FC236}">
                  <a16:creationId xmlns:a16="http://schemas.microsoft.com/office/drawing/2014/main" id="{CFB80434-729B-4245-81E3-0237566C2F4A}"/>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3" name="Google Shape;1095;p85">
              <a:extLst>
                <a:ext uri="{FF2B5EF4-FFF2-40B4-BE49-F238E27FC236}">
                  <a16:creationId xmlns:a16="http://schemas.microsoft.com/office/drawing/2014/main" id="{68D8C06F-F894-45B4-804A-CD267EB4B585}"/>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4" name="Google Shape;1096;p85">
              <a:extLst>
                <a:ext uri="{FF2B5EF4-FFF2-40B4-BE49-F238E27FC236}">
                  <a16:creationId xmlns:a16="http://schemas.microsoft.com/office/drawing/2014/main" id="{35015B65-AF48-4FE1-8D50-F9B72249C22C}"/>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5" name="Google Shape;1097;p85">
              <a:extLst>
                <a:ext uri="{FF2B5EF4-FFF2-40B4-BE49-F238E27FC236}">
                  <a16:creationId xmlns:a16="http://schemas.microsoft.com/office/drawing/2014/main" id="{F8FB4272-D3F8-4C08-92C5-CB3A9296E97E}"/>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647426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2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fr-FR" dirty="0"/>
              <a:t>Maintenance prédictive</a:t>
            </a:r>
            <a:endParaRPr sz="1867" dirty="0"/>
          </a:p>
        </p:txBody>
      </p:sp>
      <p:sp>
        <p:nvSpPr>
          <p:cNvPr id="1817" name="Google Shape;1817;p120"/>
          <p:cNvSpPr txBox="1"/>
          <p:nvPr/>
        </p:nvSpPr>
        <p:spPr>
          <a:xfrm>
            <a:off x="524500" y="1132600"/>
            <a:ext cx="6008000" cy="5102800"/>
          </a:xfrm>
          <a:prstGeom prst="rect">
            <a:avLst/>
          </a:prstGeom>
          <a:solidFill>
            <a:srgbClr val="F3F3F3"/>
          </a:solidFill>
          <a:ln>
            <a:noFill/>
          </a:ln>
        </p:spPr>
        <p:txBody>
          <a:bodyPr spcFirstLastPara="1" wrap="square" lIns="121900" tIns="121900" rIns="121900" bIns="121900" anchor="t" anchorCtr="0">
            <a:noAutofit/>
          </a:bodyPr>
          <a:lstStyle/>
          <a:p>
            <a:pPr algn="just"/>
            <a:r>
              <a:rPr lang="fr" sz="1600" b="1" dirty="0">
                <a:solidFill>
                  <a:srgbClr val="434343"/>
                </a:solidFill>
                <a:latin typeface="Ubuntu"/>
                <a:ea typeface="Ubuntu"/>
                <a:cs typeface="Ubuntu"/>
                <a:sym typeface="Ubuntu"/>
              </a:rPr>
              <a:t>APLIX fabrique des auto-agrippants pour l‘automobile, l’aviation, l’armée. </a:t>
            </a:r>
          </a:p>
          <a:p>
            <a:pPr algn="just"/>
            <a:endParaRPr lang="fr" sz="1600" dirty="0">
              <a:solidFill>
                <a:srgbClr val="434343"/>
              </a:solidFill>
              <a:latin typeface="Ubuntu"/>
              <a:ea typeface="Ubuntu"/>
              <a:cs typeface="Ubuntu"/>
              <a:sym typeface="Ubuntu"/>
            </a:endParaRPr>
          </a:p>
          <a:p>
            <a:pPr algn="just"/>
            <a:endParaRPr sz="1600"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SOLUTION​</a:t>
            </a:r>
            <a:endParaRPr sz="1600" b="1" dirty="0">
              <a:solidFill>
                <a:srgbClr val="BC1313"/>
              </a:solidFill>
              <a:latin typeface="Ubuntu"/>
              <a:ea typeface="Ubuntu"/>
              <a:cs typeface="Ubuntu"/>
              <a:sym typeface="Ubuntu"/>
            </a:endParaRPr>
          </a:p>
          <a:p>
            <a:pPr algn="just"/>
            <a:endParaRPr lang="fr" sz="1600" dirty="0">
              <a:solidFill>
                <a:srgbClr val="434343"/>
              </a:solidFill>
              <a:latin typeface="Ubuntu"/>
              <a:ea typeface="Ubuntu"/>
              <a:cs typeface="Ubuntu"/>
              <a:sym typeface="Ubuntu"/>
            </a:endParaRPr>
          </a:p>
          <a:p>
            <a:pPr algn="just"/>
            <a:r>
              <a:rPr lang="fr" sz="1600" dirty="0">
                <a:solidFill>
                  <a:srgbClr val="434343"/>
                </a:solidFill>
                <a:latin typeface="Ubuntu"/>
                <a:ea typeface="Ubuntu"/>
                <a:cs typeface="Ubuntu"/>
                <a:sym typeface="Ubuntu"/>
              </a:rPr>
              <a:t>mise en oeuvre d’une solution de maintenance prédictive</a:t>
            </a:r>
          </a:p>
          <a:p>
            <a:pPr algn="just"/>
            <a:endParaRPr lang="fr" sz="1600" b="1" dirty="0">
              <a:solidFill>
                <a:srgbClr val="434343"/>
              </a:solidFill>
              <a:latin typeface="Ubuntu"/>
              <a:ea typeface="Ubuntu"/>
              <a:cs typeface="Ubuntu"/>
              <a:sym typeface="Ubuntu"/>
            </a:endParaRPr>
          </a:p>
          <a:p>
            <a:pPr algn="just"/>
            <a:endParaRPr lang="fr" sz="1600" b="1"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AVANTAGES​</a:t>
            </a:r>
            <a:endParaRPr sz="1600" b="1" dirty="0">
              <a:solidFill>
                <a:srgbClr val="BC1313"/>
              </a:solidFill>
              <a:latin typeface="Ubuntu"/>
              <a:ea typeface="Ubuntu"/>
              <a:cs typeface="Ubuntu"/>
              <a:sym typeface="Ubuntu"/>
            </a:endParaRPr>
          </a:p>
          <a:p>
            <a:pPr marL="203195" algn="just">
              <a:buClr>
                <a:srgbClr val="434343"/>
              </a:buClr>
              <a:buSzPts val="1200"/>
            </a:pPr>
            <a:endParaRPr lang="fr" sz="1600" dirty="0">
              <a:solidFill>
                <a:srgbClr val="434343"/>
              </a:solidFill>
              <a:latin typeface="Ubuntu"/>
              <a:ea typeface="Ubuntu"/>
              <a:cs typeface="Ubuntu"/>
              <a:sym typeface="Ubuntu"/>
            </a:endParaRPr>
          </a:p>
          <a:p>
            <a:pPr marL="203195" algn="just">
              <a:buClr>
                <a:srgbClr val="434343"/>
              </a:buClr>
              <a:buSzPts val="1200"/>
            </a:pPr>
            <a:r>
              <a:rPr lang="fr" sz="1600" dirty="0">
                <a:solidFill>
                  <a:srgbClr val="434343"/>
                </a:solidFill>
                <a:latin typeface="Ubuntu"/>
                <a:ea typeface="Ubuntu"/>
                <a:cs typeface="Ubuntu"/>
                <a:sym typeface="Ubuntu"/>
              </a:rPr>
              <a:t>Anticiper les dysfonctionnements / la mise à l’arrêt d’un moteur</a:t>
            </a:r>
          </a:p>
          <a:p>
            <a:pPr marL="203195" algn="just">
              <a:buClr>
                <a:srgbClr val="434343"/>
              </a:buClr>
              <a:buSzPts val="1200"/>
            </a:pPr>
            <a:endParaRPr lang="fr" sz="1600" dirty="0">
              <a:solidFill>
                <a:srgbClr val="434343"/>
              </a:solidFill>
              <a:latin typeface="Ubuntu"/>
              <a:ea typeface="Ubuntu"/>
              <a:cs typeface="Ubuntu"/>
              <a:sym typeface="Ubuntu"/>
            </a:endParaRPr>
          </a:p>
          <a:p>
            <a:pPr marL="203195" algn="just">
              <a:buClr>
                <a:srgbClr val="434343"/>
              </a:buClr>
              <a:buSzPts val="1200"/>
            </a:pPr>
            <a:r>
              <a:rPr lang="fr" sz="1600" dirty="0">
                <a:solidFill>
                  <a:srgbClr val="434343"/>
                </a:solidFill>
                <a:latin typeface="Ubuntu"/>
                <a:ea typeface="Ubuntu"/>
                <a:cs typeface="Ubuntu"/>
                <a:sym typeface="Ubuntu"/>
              </a:rPr>
              <a:t>Eviter de changer du matériel qui pourrait continuer à être utilisé après les 1000 heures. </a:t>
            </a:r>
            <a:endParaRPr sz="1600" dirty="0">
              <a:solidFill>
                <a:srgbClr val="434343"/>
              </a:solidFill>
              <a:latin typeface="Ubuntu"/>
              <a:ea typeface="Ubuntu"/>
              <a:cs typeface="Ubuntu"/>
              <a:sym typeface="Ubuntu"/>
            </a:endParaRPr>
          </a:p>
          <a:p>
            <a:pPr marL="203195" algn="just">
              <a:buClr>
                <a:srgbClr val="434343"/>
              </a:buClr>
              <a:buSzPts val="1200"/>
            </a:pPr>
            <a:endParaRPr lang="fr" sz="1600" dirty="0">
              <a:solidFill>
                <a:srgbClr val="434343"/>
              </a:solidFill>
              <a:latin typeface="Ubuntu"/>
              <a:ea typeface="Ubuntu"/>
              <a:cs typeface="Ubuntu"/>
              <a:sym typeface="Ubuntu"/>
            </a:endParaRPr>
          </a:p>
          <a:p>
            <a:pPr marL="203195" algn="just">
              <a:buClr>
                <a:srgbClr val="434343"/>
              </a:buClr>
              <a:buSzPts val="1200"/>
            </a:pPr>
            <a:r>
              <a:rPr lang="fr" sz="1600" dirty="0">
                <a:solidFill>
                  <a:srgbClr val="434343"/>
                </a:solidFill>
                <a:latin typeface="Ubuntu"/>
                <a:ea typeface="Ubuntu"/>
                <a:cs typeface="Ubuntu"/>
                <a:sym typeface="Ubuntu"/>
              </a:rPr>
              <a:t>In fine, réduire les coûts de l’entreprise</a:t>
            </a:r>
            <a:endParaRPr sz="1600" dirty="0">
              <a:solidFill>
                <a:srgbClr val="434343"/>
              </a:solidFill>
              <a:latin typeface="Ubuntu"/>
              <a:ea typeface="Ubuntu"/>
              <a:cs typeface="Ubuntu"/>
              <a:sym typeface="Ubuntu"/>
            </a:endParaRPr>
          </a:p>
        </p:txBody>
      </p:sp>
      <p:pic>
        <p:nvPicPr>
          <p:cNvPr id="1818" name="Google Shape;1818;p120"/>
          <p:cNvPicPr preferRelativeResize="0"/>
          <p:nvPr/>
        </p:nvPicPr>
        <p:blipFill rotWithShape="1">
          <a:blip r:embed="rId3">
            <a:alphaModFix/>
          </a:blip>
          <a:srcRect b="16443"/>
          <a:stretch/>
        </p:blipFill>
        <p:spPr>
          <a:xfrm>
            <a:off x="6730967" y="3774200"/>
            <a:ext cx="5253099" cy="2461200"/>
          </a:xfrm>
          <a:prstGeom prst="rect">
            <a:avLst/>
          </a:prstGeom>
          <a:noFill/>
          <a:ln>
            <a:noFill/>
          </a:ln>
        </p:spPr>
      </p:pic>
      <p:pic>
        <p:nvPicPr>
          <p:cNvPr id="1819" name="Google Shape;1819;p120"/>
          <p:cNvPicPr preferRelativeResize="0"/>
          <p:nvPr/>
        </p:nvPicPr>
        <p:blipFill rotWithShape="1">
          <a:blip r:embed="rId4">
            <a:alphaModFix/>
          </a:blip>
          <a:srcRect b="22450"/>
          <a:stretch/>
        </p:blipFill>
        <p:spPr>
          <a:xfrm>
            <a:off x="6730967" y="1132604"/>
            <a:ext cx="5253101" cy="2829033"/>
          </a:xfrm>
          <a:prstGeom prst="rect">
            <a:avLst/>
          </a:prstGeom>
          <a:noFill/>
          <a:ln>
            <a:noFill/>
          </a:ln>
        </p:spPr>
      </p:pic>
      <p:grpSp>
        <p:nvGrpSpPr>
          <p:cNvPr id="6" name="Google Shape;1090;p85">
            <a:extLst>
              <a:ext uri="{FF2B5EF4-FFF2-40B4-BE49-F238E27FC236}">
                <a16:creationId xmlns:a16="http://schemas.microsoft.com/office/drawing/2014/main" id="{B6542402-9370-4693-95BF-D509BF678CDD}"/>
              </a:ext>
            </a:extLst>
          </p:cNvPr>
          <p:cNvGrpSpPr/>
          <p:nvPr/>
        </p:nvGrpSpPr>
        <p:grpSpPr>
          <a:xfrm>
            <a:off x="10723380" y="384519"/>
            <a:ext cx="1080000" cy="1080000"/>
            <a:chOff x="557000" y="1697100"/>
            <a:chExt cx="1209000" cy="1247700"/>
          </a:xfrm>
        </p:grpSpPr>
        <p:sp>
          <p:nvSpPr>
            <p:cNvPr id="7" name="Google Shape;1091;p85">
              <a:extLst>
                <a:ext uri="{FF2B5EF4-FFF2-40B4-BE49-F238E27FC236}">
                  <a16:creationId xmlns:a16="http://schemas.microsoft.com/office/drawing/2014/main" id="{D4AC4601-5AF0-475C-ACC4-C37464146F54}"/>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8" name="Google Shape;1092;p85">
              <a:extLst>
                <a:ext uri="{FF2B5EF4-FFF2-40B4-BE49-F238E27FC236}">
                  <a16:creationId xmlns:a16="http://schemas.microsoft.com/office/drawing/2014/main" id="{528BAC9E-EA53-4F47-9B5E-3D0982E8B931}"/>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9" name="Google Shape;1093;p85">
              <a:extLst>
                <a:ext uri="{FF2B5EF4-FFF2-40B4-BE49-F238E27FC236}">
                  <a16:creationId xmlns:a16="http://schemas.microsoft.com/office/drawing/2014/main" id="{A6D3805E-5AE0-46F5-9972-BC0241CAE5AA}"/>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0" name="Google Shape;1094;p85">
              <a:extLst>
                <a:ext uri="{FF2B5EF4-FFF2-40B4-BE49-F238E27FC236}">
                  <a16:creationId xmlns:a16="http://schemas.microsoft.com/office/drawing/2014/main" id="{BF25632C-5747-4DA8-9E7C-098C88657A5A}"/>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1" name="Google Shape;1095;p85">
              <a:extLst>
                <a:ext uri="{FF2B5EF4-FFF2-40B4-BE49-F238E27FC236}">
                  <a16:creationId xmlns:a16="http://schemas.microsoft.com/office/drawing/2014/main" id="{8504161D-4F6D-47A1-9F99-C70BC3AEA000}"/>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2" name="Google Shape;1096;p85">
              <a:extLst>
                <a:ext uri="{FF2B5EF4-FFF2-40B4-BE49-F238E27FC236}">
                  <a16:creationId xmlns:a16="http://schemas.microsoft.com/office/drawing/2014/main" id="{C35F80EB-1F0F-4CCE-8B6D-30F77FE318CE}"/>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3" name="Google Shape;1097;p85">
              <a:extLst>
                <a:ext uri="{FF2B5EF4-FFF2-40B4-BE49-F238E27FC236}">
                  <a16:creationId xmlns:a16="http://schemas.microsoft.com/office/drawing/2014/main" id="{658DB0B0-97FE-4E2E-9EBF-73B417B5A3EA}"/>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2783617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pic>
        <p:nvPicPr>
          <p:cNvPr id="17" name="Image 16">
            <a:extLst>
              <a:ext uri="{FF2B5EF4-FFF2-40B4-BE49-F238E27FC236}">
                <a16:creationId xmlns:a16="http://schemas.microsoft.com/office/drawing/2014/main" id="{F2782F84-3732-4C47-B3D4-6C46180FE402}"/>
              </a:ext>
            </a:extLst>
          </p:cNvPr>
          <p:cNvPicPr>
            <a:picLocks noChangeAspect="1"/>
          </p:cNvPicPr>
          <p:nvPr/>
        </p:nvPicPr>
        <p:blipFill rotWithShape="1">
          <a:blip r:embed="rId3">
            <a:extLst>
              <a:ext uri="{28A0092B-C50C-407E-A947-70E740481C1C}">
                <a14:useLocalDpi xmlns:a14="http://schemas.microsoft.com/office/drawing/2010/main" val="0"/>
              </a:ext>
            </a:extLst>
          </a:blip>
          <a:srcRect t="75552" b="6842"/>
          <a:stretch/>
        </p:blipFill>
        <p:spPr bwMode="auto">
          <a:xfrm>
            <a:off x="6342237" y="889916"/>
            <a:ext cx="5197741" cy="5697283"/>
          </a:xfrm>
          <a:prstGeom prst="rect">
            <a:avLst/>
          </a:prstGeom>
          <a:noFill/>
          <a:ln>
            <a:noFill/>
          </a:ln>
          <a:extLst>
            <a:ext uri="{53640926-AAD7-44D8-BBD7-CCE9431645EC}">
              <a14:shadowObscured xmlns:a14="http://schemas.microsoft.com/office/drawing/2010/main"/>
            </a:ext>
          </a:extLst>
        </p:spPr>
      </p:pic>
      <p:sp>
        <p:nvSpPr>
          <p:cNvPr id="1816" name="Google Shape;1816;p12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defTabSz="870326" eaLnBrk="0" fontAlgn="base" hangingPunct="0">
              <a:spcAft>
                <a:spcPct val="0"/>
              </a:spcAft>
            </a:pPr>
            <a:r>
              <a:rPr lang="fr" dirty="0"/>
              <a:t>Ventes de biens de consommation</a:t>
            </a:r>
            <a:endParaRPr lang="fr-FR" altLang="fr-FR" sz="4400" dirty="0">
              <a:solidFill>
                <a:schemeClr val="tx1"/>
              </a:solidFill>
              <a:latin typeface="Arial" panose="020B0604020202020204" pitchFamily="34" charset="0"/>
            </a:endParaRPr>
          </a:p>
        </p:txBody>
      </p:sp>
      <p:sp>
        <p:nvSpPr>
          <p:cNvPr id="1817" name="Google Shape;1817;p120"/>
          <p:cNvSpPr txBox="1"/>
          <p:nvPr/>
        </p:nvSpPr>
        <p:spPr>
          <a:xfrm>
            <a:off x="524500" y="1132600"/>
            <a:ext cx="5096997" cy="5102800"/>
          </a:xfrm>
          <a:prstGeom prst="rect">
            <a:avLst/>
          </a:prstGeom>
          <a:solidFill>
            <a:srgbClr val="F3F3F3"/>
          </a:solidFill>
          <a:ln>
            <a:noFill/>
          </a:ln>
        </p:spPr>
        <p:txBody>
          <a:bodyPr spcFirstLastPara="1" wrap="square" lIns="121900" tIns="121900" rIns="121900" bIns="121900" anchor="t" anchorCtr="0">
            <a:noAutofit/>
          </a:bodyPr>
          <a:lstStyle/>
          <a:p>
            <a:pPr algn="just"/>
            <a:r>
              <a:rPr lang="fr-FR" sz="1600" dirty="0">
                <a:solidFill>
                  <a:srgbClr val="434343"/>
                </a:solidFill>
                <a:latin typeface="Ubuntu"/>
                <a:ea typeface="Ubuntu"/>
                <a:cs typeface="Ubuntu"/>
                <a:sym typeface="Ubuntu"/>
              </a:rPr>
              <a:t>Un cas classique dans la grande distribution est la prédiction des ventes</a:t>
            </a:r>
          </a:p>
          <a:p>
            <a:pPr algn="just"/>
            <a:endParaRPr lang="fr-FR" sz="1600" dirty="0">
              <a:solidFill>
                <a:srgbClr val="434343"/>
              </a:solidFill>
              <a:latin typeface="Ubuntu"/>
              <a:ea typeface="Ubuntu"/>
              <a:cs typeface="Ubuntu"/>
              <a:sym typeface="Ubuntu"/>
            </a:endParaRP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SOLUTION​</a:t>
            </a:r>
          </a:p>
          <a:p>
            <a:pPr algn="just"/>
            <a:endParaRPr lang="fr-FR" sz="1600" b="1" dirty="0">
              <a:solidFill>
                <a:srgbClr val="BC1313"/>
              </a:solidFill>
              <a:latin typeface="Ubuntu"/>
              <a:ea typeface="Ubuntu"/>
              <a:cs typeface="Ubuntu"/>
              <a:sym typeface="Ubuntu"/>
            </a:endParaRPr>
          </a:p>
          <a:p>
            <a:pPr algn="just"/>
            <a:r>
              <a:rPr lang="fr-FR" sz="1600" dirty="0">
                <a:solidFill>
                  <a:srgbClr val="434343"/>
                </a:solidFill>
                <a:latin typeface="Ubuntu"/>
                <a:ea typeface="Ubuntu"/>
                <a:cs typeface="Ubuntu"/>
                <a:sym typeface="Ubuntu"/>
              </a:rPr>
              <a:t>Modéliser les chiffres de vente en fonction de variables explicatives : météo, événements sportifs, info démographique,...</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AVANTAGES​</a:t>
            </a:r>
          </a:p>
          <a:p>
            <a:pPr marL="203195" algn="just">
              <a:buClr>
                <a:srgbClr val="434343"/>
              </a:buClr>
              <a:buSzPts val="1200"/>
            </a:pPr>
            <a:endParaRPr lang="fr-FR" sz="1600" dirty="0">
              <a:solidFill>
                <a:srgbClr val="434343"/>
              </a:solidFill>
              <a:latin typeface="Ubuntu"/>
              <a:ea typeface="Ubuntu"/>
              <a:cs typeface="Ubuntu"/>
              <a:sym typeface="Ubuntu"/>
            </a:endParaRPr>
          </a:p>
          <a:p>
            <a:pPr marL="203195" algn="just">
              <a:buClr>
                <a:srgbClr val="434343"/>
              </a:buClr>
              <a:buSzPts val="1200"/>
            </a:pPr>
            <a:r>
              <a:rPr lang="fr-FR" sz="1600" dirty="0">
                <a:solidFill>
                  <a:srgbClr val="434343"/>
                </a:solidFill>
                <a:latin typeface="Ubuntu"/>
                <a:ea typeface="Ubuntu"/>
                <a:cs typeface="Ubuntu"/>
                <a:sym typeface="Ubuntu"/>
              </a:rPr>
              <a:t>Meilleur maitrise des ventes introduisant une augmentation du profit</a:t>
            </a:r>
          </a:p>
        </p:txBody>
      </p:sp>
      <p:grpSp>
        <p:nvGrpSpPr>
          <p:cNvPr id="9" name="Google Shape;1090;p85">
            <a:extLst>
              <a:ext uri="{FF2B5EF4-FFF2-40B4-BE49-F238E27FC236}">
                <a16:creationId xmlns:a16="http://schemas.microsoft.com/office/drawing/2014/main" id="{8BD4A999-A51E-4D06-B016-F4BF3E132BD6}"/>
              </a:ext>
            </a:extLst>
          </p:cNvPr>
          <p:cNvGrpSpPr/>
          <p:nvPr/>
        </p:nvGrpSpPr>
        <p:grpSpPr>
          <a:xfrm>
            <a:off x="10723380" y="384519"/>
            <a:ext cx="1080000" cy="1080000"/>
            <a:chOff x="557000" y="1697100"/>
            <a:chExt cx="1209000" cy="1247700"/>
          </a:xfrm>
        </p:grpSpPr>
        <p:sp>
          <p:nvSpPr>
            <p:cNvPr id="10" name="Google Shape;1091;p85">
              <a:extLst>
                <a:ext uri="{FF2B5EF4-FFF2-40B4-BE49-F238E27FC236}">
                  <a16:creationId xmlns:a16="http://schemas.microsoft.com/office/drawing/2014/main" id="{4D32B03E-B809-4E76-AACB-F76B9C50E592}"/>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11" name="Google Shape;1092;p85">
              <a:extLst>
                <a:ext uri="{FF2B5EF4-FFF2-40B4-BE49-F238E27FC236}">
                  <a16:creationId xmlns:a16="http://schemas.microsoft.com/office/drawing/2014/main" id="{5F7D8154-516B-46E6-B287-2BBE5ACA8049}"/>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2" name="Google Shape;1093;p85">
              <a:extLst>
                <a:ext uri="{FF2B5EF4-FFF2-40B4-BE49-F238E27FC236}">
                  <a16:creationId xmlns:a16="http://schemas.microsoft.com/office/drawing/2014/main" id="{8D8BCA21-7EFC-4A90-A62D-DDEA35C553DB}"/>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3" name="Google Shape;1094;p85">
              <a:extLst>
                <a:ext uri="{FF2B5EF4-FFF2-40B4-BE49-F238E27FC236}">
                  <a16:creationId xmlns:a16="http://schemas.microsoft.com/office/drawing/2014/main" id="{C7F46424-4473-4479-8049-1F05630924CB}"/>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4" name="Google Shape;1095;p85">
              <a:extLst>
                <a:ext uri="{FF2B5EF4-FFF2-40B4-BE49-F238E27FC236}">
                  <a16:creationId xmlns:a16="http://schemas.microsoft.com/office/drawing/2014/main" id="{565F886B-B2BA-409B-9C4F-8349EC9EDD67}"/>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5" name="Google Shape;1096;p85">
              <a:extLst>
                <a:ext uri="{FF2B5EF4-FFF2-40B4-BE49-F238E27FC236}">
                  <a16:creationId xmlns:a16="http://schemas.microsoft.com/office/drawing/2014/main" id="{5F6AE425-FA4F-4CA7-98CA-E828E1B62C6B}"/>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6" name="Google Shape;1097;p85">
              <a:extLst>
                <a:ext uri="{FF2B5EF4-FFF2-40B4-BE49-F238E27FC236}">
                  <a16:creationId xmlns:a16="http://schemas.microsoft.com/office/drawing/2014/main" id="{89A4909A-2432-419C-B1EE-202F0BA6A137}"/>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
        <p:nvSpPr>
          <p:cNvPr id="2" name="Ellipse 1">
            <a:extLst>
              <a:ext uri="{FF2B5EF4-FFF2-40B4-BE49-F238E27FC236}">
                <a16:creationId xmlns:a16="http://schemas.microsoft.com/office/drawing/2014/main" id="{ECB6D488-28DD-4CAE-8AFE-417296C77972}"/>
              </a:ext>
            </a:extLst>
          </p:cNvPr>
          <p:cNvSpPr/>
          <p:nvPr/>
        </p:nvSpPr>
        <p:spPr>
          <a:xfrm>
            <a:off x="181696" y="330506"/>
            <a:ext cx="618500" cy="6315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4548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8A9C48-3989-4C01-9A2A-7D5CBD666116}"/>
              </a:ext>
            </a:extLst>
          </p:cNvPr>
          <p:cNvSpPr>
            <a:spLocks noGrp="1"/>
          </p:cNvSpPr>
          <p:nvPr>
            <p:ph type="title"/>
          </p:nvPr>
        </p:nvSpPr>
        <p:spPr/>
        <p:txBody>
          <a:bodyPr/>
          <a:lstStyle/>
          <a:p>
            <a:r>
              <a:rPr lang="fr-FR" dirty="0"/>
              <a:t>Prédire le nombre d’appels dans les centres d’appel des banques et des assurances </a:t>
            </a:r>
          </a:p>
        </p:txBody>
      </p:sp>
      <p:pic>
        <p:nvPicPr>
          <p:cNvPr id="6" name="Image 5" descr="Une image contenant intérieur, plafond, plancher, meubles&#10;&#10;Description générée automatiquement">
            <a:extLst>
              <a:ext uri="{FF2B5EF4-FFF2-40B4-BE49-F238E27FC236}">
                <a16:creationId xmlns:a16="http://schemas.microsoft.com/office/drawing/2014/main" id="{CF38A0F3-2901-46B2-B82B-2CFA9ADA8E53}"/>
              </a:ext>
            </a:extLst>
          </p:cNvPr>
          <p:cNvPicPr>
            <a:picLocks noChangeAspect="1"/>
          </p:cNvPicPr>
          <p:nvPr/>
        </p:nvPicPr>
        <p:blipFill rotWithShape="1">
          <a:blip r:embed="rId3">
            <a:extLst>
              <a:ext uri="{28A0092B-C50C-407E-A947-70E740481C1C}">
                <a14:useLocalDpi xmlns:a14="http://schemas.microsoft.com/office/drawing/2010/main" val="0"/>
              </a:ext>
            </a:extLst>
          </a:blip>
          <a:srcRect l="7878"/>
          <a:stretch/>
        </p:blipFill>
        <p:spPr>
          <a:xfrm>
            <a:off x="6491791" y="2163445"/>
            <a:ext cx="5197289" cy="3764915"/>
          </a:xfrm>
          <a:prstGeom prst="rect">
            <a:avLst/>
          </a:prstGeom>
        </p:spPr>
      </p:pic>
      <p:sp>
        <p:nvSpPr>
          <p:cNvPr id="7" name="Google Shape;1817;p120">
            <a:extLst>
              <a:ext uri="{FF2B5EF4-FFF2-40B4-BE49-F238E27FC236}">
                <a16:creationId xmlns:a16="http://schemas.microsoft.com/office/drawing/2014/main" id="{CB3E2062-C33E-47DE-9013-07F55B70864D}"/>
              </a:ext>
            </a:extLst>
          </p:cNvPr>
          <p:cNvSpPr txBox="1"/>
          <p:nvPr/>
        </p:nvSpPr>
        <p:spPr>
          <a:xfrm>
            <a:off x="372100" y="1784728"/>
            <a:ext cx="6008000" cy="5102800"/>
          </a:xfrm>
          <a:prstGeom prst="rect">
            <a:avLst/>
          </a:prstGeom>
          <a:solidFill>
            <a:srgbClr val="F3F3F3"/>
          </a:solidFill>
          <a:ln>
            <a:noFill/>
          </a:ln>
        </p:spPr>
        <p:txBody>
          <a:bodyPr spcFirstLastPara="1" wrap="square" lIns="121900" tIns="121900" rIns="121900" bIns="121900" anchor="t" anchorCtr="0">
            <a:noAutofit/>
          </a:bodyPr>
          <a:lstStyle/>
          <a:p>
            <a:r>
              <a:rPr lang="fr-FR" sz="1600" b="1" dirty="0">
                <a:solidFill>
                  <a:srgbClr val="BC1313"/>
                </a:solidFill>
                <a:latin typeface="Ubuntu"/>
                <a:ea typeface="Ubuntu"/>
                <a:cs typeface="Ubuntu"/>
                <a:sym typeface="Ubuntu"/>
              </a:rPr>
              <a:t>DÉFI​</a:t>
            </a:r>
          </a:p>
          <a:p>
            <a:pPr algn="just"/>
            <a:r>
              <a:rPr lang="fr-FR" sz="1600" dirty="0">
                <a:solidFill>
                  <a:srgbClr val="434343"/>
                </a:solidFill>
                <a:latin typeface="Ubuntu"/>
                <a:ea typeface="Ubuntu"/>
                <a:cs typeface="Ubuntu"/>
                <a:sym typeface="Ubuntu"/>
              </a:rPr>
              <a:t>Ajuster les ressources du centre</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SOLUTION​</a:t>
            </a:r>
          </a:p>
          <a:p>
            <a:pPr algn="just"/>
            <a:r>
              <a:rPr lang="fr-FR" sz="1600" dirty="0">
                <a:solidFill>
                  <a:srgbClr val="434343"/>
                </a:solidFill>
                <a:latin typeface="Ubuntu"/>
                <a:ea typeface="Ubuntu"/>
                <a:cs typeface="Ubuntu"/>
                <a:sym typeface="Ubuntu"/>
              </a:rPr>
              <a:t>Prédire le volume d’appels un mois à l’avance pour optimiser les roulements du personnel </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AVANTAGES​</a:t>
            </a:r>
          </a:p>
          <a:p>
            <a:pPr algn="just"/>
            <a:endParaRPr lang="fr-FR" sz="1600" b="1" dirty="0">
              <a:solidFill>
                <a:srgbClr val="BC1313"/>
              </a:solidFill>
              <a:latin typeface="Ubuntu"/>
              <a:ea typeface="Ubuntu"/>
              <a:cs typeface="Ubuntu"/>
              <a:sym typeface="Ubuntu"/>
            </a:endParaRPr>
          </a:p>
          <a:p>
            <a:pPr algn="just"/>
            <a:r>
              <a:rPr lang="fr-FR" sz="1600" dirty="0">
                <a:solidFill>
                  <a:srgbClr val="434343"/>
                </a:solidFill>
                <a:latin typeface="Ubuntu"/>
                <a:sym typeface="Ubuntu"/>
              </a:rPr>
              <a:t>Réduction des coûts sans dégradation du service</a:t>
            </a:r>
          </a:p>
        </p:txBody>
      </p:sp>
      <p:grpSp>
        <p:nvGrpSpPr>
          <p:cNvPr id="8" name="Google Shape;1090;p85">
            <a:extLst>
              <a:ext uri="{FF2B5EF4-FFF2-40B4-BE49-F238E27FC236}">
                <a16:creationId xmlns:a16="http://schemas.microsoft.com/office/drawing/2014/main" id="{0394754E-236C-4620-8F21-3F0739F935F1}"/>
              </a:ext>
            </a:extLst>
          </p:cNvPr>
          <p:cNvGrpSpPr/>
          <p:nvPr/>
        </p:nvGrpSpPr>
        <p:grpSpPr>
          <a:xfrm>
            <a:off x="10723380" y="384519"/>
            <a:ext cx="1080000" cy="1080000"/>
            <a:chOff x="557000" y="1697100"/>
            <a:chExt cx="1209000" cy="1247700"/>
          </a:xfrm>
        </p:grpSpPr>
        <p:sp>
          <p:nvSpPr>
            <p:cNvPr id="9" name="Google Shape;1091;p85">
              <a:extLst>
                <a:ext uri="{FF2B5EF4-FFF2-40B4-BE49-F238E27FC236}">
                  <a16:creationId xmlns:a16="http://schemas.microsoft.com/office/drawing/2014/main" id="{DEE321AC-AB99-4037-8640-43FECAF37828}"/>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10" name="Google Shape;1092;p85">
              <a:extLst>
                <a:ext uri="{FF2B5EF4-FFF2-40B4-BE49-F238E27FC236}">
                  <a16:creationId xmlns:a16="http://schemas.microsoft.com/office/drawing/2014/main" id="{D6587D60-E614-44AD-99BB-5EB9F875EA74}"/>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1" name="Google Shape;1093;p85">
              <a:extLst>
                <a:ext uri="{FF2B5EF4-FFF2-40B4-BE49-F238E27FC236}">
                  <a16:creationId xmlns:a16="http://schemas.microsoft.com/office/drawing/2014/main" id="{E881125C-A5AF-4B72-854F-6FF3684B8791}"/>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2" name="Google Shape;1094;p85">
              <a:extLst>
                <a:ext uri="{FF2B5EF4-FFF2-40B4-BE49-F238E27FC236}">
                  <a16:creationId xmlns:a16="http://schemas.microsoft.com/office/drawing/2014/main" id="{759A9D4B-074A-49AF-9F7B-A60809F8E332}"/>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3" name="Google Shape;1095;p85">
              <a:extLst>
                <a:ext uri="{FF2B5EF4-FFF2-40B4-BE49-F238E27FC236}">
                  <a16:creationId xmlns:a16="http://schemas.microsoft.com/office/drawing/2014/main" id="{62348731-ECD7-47D9-82C1-46A71AC5D85B}"/>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4" name="Google Shape;1096;p85">
              <a:extLst>
                <a:ext uri="{FF2B5EF4-FFF2-40B4-BE49-F238E27FC236}">
                  <a16:creationId xmlns:a16="http://schemas.microsoft.com/office/drawing/2014/main" id="{0FB9B0C8-87DC-4C05-9753-C9FD73D50EC7}"/>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5" name="Google Shape;1097;p85">
              <a:extLst>
                <a:ext uri="{FF2B5EF4-FFF2-40B4-BE49-F238E27FC236}">
                  <a16:creationId xmlns:a16="http://schemas.microsoft.com/office/drawing/2014/main" id="{33320787-544E-42CA-BC23-B751A3E48F05}"/>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419870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46E285-D82F-4FE3-BB23-3500D2DCD7A3}"/>
              </a:ext>
            </a:extLst>
          </p:cNvPr>
          <p:cNvSpPr>
            <a:spLocks noGrp="1"/>
          </p:cNvSpPr>
          <p:nvPr>
            <p:ph type="title"/>
          </p:nvPr>
        </p:nvSpPr>
        <p:spPr/>
        <p:txBody>
          <a:bodyPr/>
          <a:lstStyle/>
          <a:p>
            <a:r>
              <a:rPr lang="fr-FR" dirty="0"/>
              <a:t>Prévision de la fréquentation </a:t>
            </a:r>
          </a:p>
        </p:txBody>
      </p:sp>
      <p:pic>
        <p:nvPicPr>
          <p:cNvPr id="5" name="Image 4" descr="Une image contenant ciel nocturne&#10;&#10;Description générée automatiquement">
            <a:extLst>
              <a:ext uri="{FF2B5EF4-FFF2-40B4-BE49-F238E27FC236}">
                <a16:creationId xmlns:a16="http://schemas.microsoft.com/office/drawing/2014/main" id="{F60193F8-196B-4FCA-9909-6B39F3B3D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6055360" cy="4541520"/>
          </a:xfrm>
          <a:prstGeom prst="rect">
            <a:avLst/>
          </a:prstGeom>
        </p:spPr>
      </p:pic>
      <p:sp>
        <p:nvSpPr>
          <p:cNvPr id="6" name="Google Shape;1817;p120">
            <a:extLst>
              <a:ext uri="{FF2B5EF4-FFF2-40B4-BE49-F238E27FC236}">
                <a16:creationId xmlns:a16="http://schemas.microsoft.com/office/drawing/2014/main" id="{01A57688-7BE9-4B24-919F-785F091A5553}"/>
              </a:ext>
            </a:extLst>
          </p:cNvPr>
          <p:cNvSpPr txBox="1"/>
          <p:nvPr/>
        </p:nvSpPr>
        <p:spPr>
          <a:xfrm>
            <a:off x="463100" y="1690688"/>
            <a:ext cx="6008000" cy="5102800"/>
          </a:xfrm>
          <a:prstGeom prst="rect">
            <a:avLst/>
          </a:prstGeom>
          <a:solidFill>
            <a:srgbClr val="F3F3F3"/>
          </a:solidFill>
          <a:ln>
            <a:noFill/>
          </a:ln>
        </p:spPr>
        <p:txBody>
          <a:bodyPr spcFirstLastPara="1" wrap="square" lIns="121900" tIns="121900" rIns="121900" bIns="121900" anchor="t" anchorCtr="0">
            <a:noAutofit/>
          </a:bodyPr>
          <a:lstStyle/>
          <a:p>
            <a:r>
              <a:rPr lang="fr-FR" sz="1600" b="1" dirty="0">
                <a:solidFill>
                  <a:srgbClr val="BC1313"/>
                </a:solidFill>
                <a:latin typeface="Ubuntu"/>
                <a:ea typeface="Ubuntu"/>
                <a:cs typeface="Ubuntu"/>
                <a:sym typeface="Ubuntu"/>
              </a:rPr>
              <a:t>DÉFI​</a:t>
            </a:r>
          </a:p>
          <a:p>
            <a:pPr algn="just"/>
            <a:r>
              <a:rPr lang="fr-FR" sz="1600" dirty="0">
                <a:solidFill>
                  <a:srgbClr val="434343"/>
                </a:solidFill>
                <a:latin typeface="Ubuntu"/>
                <a:ea typeface="Ubuntu"/>
                <a:cs typeface="Ubuntu"/>
                <a:sym typeface="Ubuntu"/>
              </a:rPr>
              <a:t>Ajuster les ressources</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SOLUTION​</a:t>
            </a:r>
          </a:p>
          <a:p>
            <a:pPr algn="just"/>
            <a:r>
              <a:rPr lang="fr-FR" sz="1600" dirty="0">
                <a:solidFill>
                  <a:srgbClr val="434343"/>
                </a:solidFill>
                <a:latin typeface="Ubuntu"/>
                <a:ea typeface="Ubuntu"/>
                <a:cs typeface="Ubuntu"/>
                <a:sym typeface="Ubuntu"/>
              </a:rPr>
              <a:t>Prédire la fréquentation afin d’optimiser la gestion du personnel et optimiser le stock</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AVANTAGES​</a:t>
            </a:r>
          </a:p>
          <a:p>
            <a:pPr algn="just"/>
            <a:endParaRPr lang="fr-FR" sz="1600" b="1" dirty="0">
              <a:solidFill>
                <a:srgbClr val="BC1313"/>
              </a:solidFill>
              <a:latin typeface="Ubuntu"/>
              <a:ea typeface="Ubuntu"/>
              <a:cs typeface="Ubuntu"/>
              <a:sym typeface="Ubuntu"/>
            </a:endParaRPr>
          </a:p>
          <a:p>
            <a:pPr algn="just"/>
            <a:r>
              <a:rPr lang="fr-FR" sz="1600" dirty="0">
                <a:solidFill>
                  <a:srgbClr val="434343"/>
                </a:solidFill>
                <a:latin typeface="Ubuntu"/>
                <a:sym typeface="Ubuntu"/>
              </a:rPr>
              <a:t>Réduction des coûts sans dégradation du service</a:t>
            </a:r>
          </a:p>
        </p:txBody>
      </p:sp>
      <p:grpSp>
        <p:nvGrpSpPr>
          <p:cNvPr id="7" name="Google Shape;1090;p85">
            <a:extLst>
              <a:ext uri="{FF2B5EF4-FFF2-40B4-BE49-F238E27FC236}">
                <a16:creationId xmlns:a16="http://schemas.microsoft.com/office/drawing/2014/main" id="{8095547B-521B-48AD-AF05-B7F715813F2A}"/>
              </a:ext>
            </a:extLst>
          </p:cNvPr>
          <p:cNvGrpSpPr/>
          <p:nvPr/>
        </p:nvGrpSpPr>
        <p:grpSpPr>
          <a:xfrm>
            <a:off x="10723380" y="384519"/>
            <a:ext cx="1080000" cy="1080000"/>
            <a:chOff x="557000" y="1697100"/>
            <a:chExt cx="1209000" cy="1247700"/>
          </a:xfrm>
        </p:grpSpPr>
        <p:sp>
          <p:nvSpPr>
            <p:cNvPr id="8" name="Google Shape;1091;p85">
              <a:extLst>
                <a:ext uri="{FF2B5EF4-FFF2-40B4-BE49-F238E27FC236}">
                  <a16:creationId xmlns:a16="http://schemas.microsoft.com/office/drawing/2014/main" id="{C6DD1750-40BA-4EBD-95B6-8FCD12C5EE9F}"/>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9" name="Google Shape;1092;p85">
              <a:extLst>
                <a:ext uri="{FF2B5EF4-FFF2-40B4-BE49-F238E27FC236}">
                  <a16:creationId xmlns:a16="http://schemas.microsoft.com/office/drawing/2014/main" id="{AB3DDFC3-15D7-43A7-A3A1-B09C745E1F64}"/>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0" name="Google Shape;1093;p85">
              <a:extLst>
                <a:ext uri="{FF2B5EF4-FFF2-40B4-BE49-F238E27FC236}">
                  <a16:creationId xmlns:a16="http://schemas.microsoft.com/office/drawing/2014/main" id="{2063BF39-3ED9-48B6-BD49-1F3AAB27A090}"/>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1" name="Google Shape;1094;p85">
              <a:extLst>
                <a:ext uri="{FF2B5EF4-FFF2-40B4-BE49-F238E27FC236}">
                  <a16:creationId xmlns:a16="http://schemas.microsoft.com/office/drawing/2014/main" id="{FF1EE20A-E20C-405D-BF16-0B3962D5CB6F}"/>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2" name="Google Shape;1095;p85">
              <a:extLst>
                <a:ext uri="{FF2B5EF4-FFF2-40B4-BE49-F238E27FC236}">
                  <a16:creationId xmlns:a16="http://schemas.microsoft.com/office/drawing/2014/main" id="{6A8BA96B-5906-4774-B594-0866FA9841C9}"/>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3" name="Google Shape;1096;p85">
              <a:extLst>
                <a:ext uri="{FF2B5EF4-FFF2-40B4-BE49-F238E27FC236}">
                  <a16:creationId xmlns:a16="http://schemas.microsoft.com/office/drawing/2014/main" id="{DBD9A577-B494-47BC-98AF-294E6C852A27}"/>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4" name="Google Shape;1097;p85">
              <a:extLst>
                <a:ext uri="{FF2B5EF4-FFF2-40B4-BE49-F238E27FC236}">
                  <a16:creationId xmlns:a16="http://schemas.microsoft.com/office/drawing/2014/main" id="{05C91FAF-7662-4242-A78F-6A164A914CDE}"/>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97307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120"/>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pPr defTabSz="870326" eaLnBrk="0" fontAlgn="base" hangingPunct="0">
              <a:spcAft>
                <a:spcPct val="0"/>
              </a:spcAft>
            </a:pPr>
            <a:r>
              <a:rPr lang="fr-FR" altLang="fr-FR" sz="4400" dirty="0">
                <a:solidFill>
                  <a:srgbClr val="202124"/>
                </a:solidFill>
                <a:latin typeface="Google Sans"/>
              </a:rPr>
              <a:t>Prévisions du rendement agricole</a:t>
            </a:r>
            <a:endParaRPr lang="fr-FR" altLang="fr-FR" sz="4400" dirty="0">
              <a:solidFill>
                <a:schemeClr val="tx1"/>
              </a:solidFill>
              <a:latin typeface="Arial" panose="020B0604020202020204" pitchFamily="34" charset="0"/>
            </a:endParaRPr>
          </a:p>
        </p:txBody>
      </p:sp>
      <p:sp>
        <p:nvSpPr>
          <p:cNvPr id="1817" name="Google Shape;1817;p120"/>
          <p:cNvSpPr txBox="1"/>
          <p:nvPr/>
        </p:nvSpPr>
        <p:spPr>
          <a:xfrm>
            <a:off x="524500" y="1132600"/>
            <a:ext cx="6008000" cy="5102800"/>
          </a:xfrm>
          <a:prstGeom prst="rect">
            <a:avLst/>
          </a:prstGeom>
          <a:solidFill>
            <a:srgbClr val="F3F3F3"/>
          </a:solidFill>
          <a:ln>
            <a:noFill/>
          </a:ln>
        </p:spPr>
        <p:txBody>
          <a:bodyPr spcFirstLastPara="1" wrap="square" lIns="121900" tIns="121900" rIns="121900" bIns="121900" anchor="t" anchorCtr="0">
            <a:noAutofit/>
          </a:bodyPr>
          <a:lstStyle/>
          <a:p>
            <a:r>
              <a:rPr lang="fr" sz="1600" b="1" dirty="0">
                <a:solidFill>
                  <a:srgbClr val="BC1313"/>
                </a:solidFill>
                <a:latin typeface="Ubuntu"/>
                <a:ea typeface="Ubuntu"/>
                <a:cs typeface="Ubuntu"/>
                <a:sym typeface="Ubuntu"/>
              </a:rPr>
              <a:t>DÉFI​</a:t>
            </a:r>
            <a:endParaRPr sz="1600" b="1" dirty="0">
              <a:solidFill>
                <a:srgbClr val="BC1313"/>
              </a:solidFill>
              <a:latin typeface="Ubuntu"/>
              <a:ea typeface="Ubuntu"/>
              <a:cs typeface="Ubuntu"/>
              <a:sym typeface="Ubuntu"/>
            </a:endParaRPr>
          </a:p>
          <a:p>
            <a:pPr algn="just"/>
            <a:r>
              <a:rPr lang="fr" sz="1600" dirty="0">
                <a:solidFill>
                  <a:srgbClr val="434343"/>
                </a:solidFill>
                <a:latin typeface="Ubuntu"/>
                <a:ea typeface="Ubuntu"/>
                <a:cs typeface="Ubuntu"/>
                <a:sym typeface="Ubuntu"/>
              </a:rPr>
              <a:t>Prédire le rendement </a:t>
            </a:r>
            <a:r>
              <a:rPr lang="fr" sz="1600" b="1" dirty="0">
                <a:solidFill>
                  <a:srgbClr val="434343"/>
                </a:solidFill>
                <a:latin typeface="Ubuntu"/>
                <a:ea typeface="Ubuntu"/>
                <a:cs typeface="Ubuntu"/>
                <a:sym typeface="Ubuntu"/>
              </a:rPr>
              <a:t>agricole </a:t>
            </a:r>
            <a:r>
              <a:rPr lang="fr" sz="1600" dirty="0">
                <a:solidFill>
                  <a:srgbClr val="434343"/>
                </a:solidFill>
                <a:latin typeface="Ubuntu"/>
                <a:ea typeface="Ubuntu"/>
                <a:cs typeface="Ubuntu"/>
                <a:sym typeface="Ubuntu"/>
              </a:rPr>
              <a:t>à partir de l’analyse d’images </a:t>
            </a:r>
            <a:r>
              <a:rPr lang="fr-FR" sz="1600" dirty="0">
                <a:solidFill>
                  <a:srgbClr val="434343"/>
                </a:solidFill>
                <a:latin typeface="Ubuntu"/>
                <a:ea typeface="Ubuntu"/>
                <a:cs typeface="Ubuntu"/>
                <a:sym typeface="Ubuntu"/>
              </a:rPr>
              <a:t>satellite</a:t>
            </a:r>
          </a:p>
          <a:p>
            <a:pPr algn="just"/>
            <a:endParaRPr lang="fr" sz="1600" dirty="0">
              <a:solidFill>
                <a:srgbClr val="434343"/>
              </a:solidFill>
              <a:latin typeface="Ubuntu"/>
              <a:ea typeface="Ubuntu"/>
              <a:cs typeface="Ubuntu"/>
              <a:sym typeface="Ubuntu"/>
            </a:endParaRPr>
          </a:p>
          <a:p>
            <a:pPr algn="just"/>
            <a:endParaRPr sz="1600"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SOLUTION​</a:t>
            </a:r>
            <a:endParaRPr sz="1600" b="1" dirty="0">
              <a:solidFill>
                <a:srgbClr val="BC1313"/>
              </a:solidFill>
              <a:latin typeface="Ubuntu"/>
              <a:ea typeface="Ubuntu"/>
              <a:cs typeface="Ubuntu"/>
              <a:sym typeface="Ubuntu"/>
            </a:endParaRPr>
          </a:p>
          <a:p>
            <a:pPr algn="just"/>
            <a:endParaRPr lang="fr" sz="1600" dirty="0">
              <a:solidFill>
                <a:srgbClr val="434343"/>
              </a:solidFill>
              <a:latin typeface="Ubuntu"/>
              <a:ea typeface="Ubuntu"/>
              <a:cs typeface="Ubuntu"/>
              <a:sym typeface="Ubuntu"/>
            </a:endParaRPr>
          </a:p>
          <a:p>
            <a:pPr algn="just"/>
            <a:r>
              <a:rPr lang="fr" sz="1600" dirty="0">
                <a:solidFill>
                  <a:srgbClr val="434343"/>
                </a:solidFill>
                <a:latin typeface="Ubuntu"/>
                <a:ea typeface="Ubuntu"/>
                <a:cs typeface="Ubuntu"/>
                <a:sym typeface="Ubuntu"/>
              </a:rPr>
              <a:t>mise en oeuvre d’un modèle prédictif (Machine learning) </a:t>
            </a:r>
          </a:p>
          <a:p>
            <a:pPr algn="just"/>
            <a:endParaRPr lang="fr" sz="1600" b="1" dirty="0">
              <a:solidFill>
                <a:srgbClr val="434343"/>
              </a:solidFill>
              <a:latin typeface="Ubuntu"/>
              <a:ea typeface="Ubuntu"/>
              <a:cs typeface="Ubuntu"/>
              <a:sym typeface="Ubuntu"/>
            </a:endParaRPr>
          </a:p>
          <a:p>
            <a:pPr algn="just"/>
            <a:endParaRPr lang="fr" sz="1600" b="1"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AVANTAGES​</a:t>
            </a:r>
            <a:endParaRPr lang="fr" sz="1600" b="1" dirty="0">
              <a:solidFill>
                <a:srgbClr val="434343"/>
              </a:solidFill>
              <a:latin typeface="Ubuntu"/>
              <a:ea typeface="Ubuntu"/>
              <a:cs typeface="Ubuntu"/>
              <a:sym typeface="Ubuntu"/>
            </a:endParaRPr>
          </a:p>
          <a:p>
            <a:pPr algn="just"/>
            <a:endParaRPr lang="fr" sz="1600" b="1" dirty="0">
              <a:solidFill>
                <a:srgbClr val="434343"/>
              </a:solidFill>
              <a:latin typeface="Ubuntu"/>
              <a:ea typeface="Ubuntu"/>
              <a:cs typeface="Ubuntu"/>
              <a:sym typeface="Ubuntu"/>
            </a:endParaRPr>
          </a:p>
          <a:p>
            <a:pPr algn="just"/>
            <a:r>
              <a:rPr lang="fr" sz="1600" b="1" dirty="0">
                <a:solidFill>
                  <a:srgbClr val="434343"/>
                </a:solidFill>
                <a:latin typeface="Ubuntu"/>
                <a:ea typeface="Ubuntu"/>
                <a:cs typeface="Ubuntu"/>
                <a:sym typeface="Ubuntu"/>
              </a:rPr>
              <a:t>Permet à certaines assurances d’indéminiser automatiquement les agriculteurs </a:t>
            </a:r>
            <a:endParaRPr sz="1600" b="1" dirty="0">
              <a:solidFill>
                <a:srgbClr val="BC1313"/>
              </a:solidFill>
              <a:latin typeface="Ubuntu"/>
              <a:ea typeface="Ubuntu"/>
              <a:cs typeface="Ubuntu"/>
              <a:sym typeface="Ubuntu"/>
            </a:endParaRPr>
          </a:p>
        </p:txBody>
      </p:sp>
      <p:pic>
        <p:nvPicPr>
          <p:cNvPr id="6" name="Picture 2" descr="Crop yield analysis — Sustainability and artificial intelligence lab">
            <a:extLst>
              <a:ext uri="{FF2B5EF4-FFF2-40B4-BE49-F238E27FC236}">
                <a16:creationId xmlns:a16="http://schemas.microsoft.com/office/drawing/2014/main" id="{CB27D6F4-77B5-4C6C-BA96-6351B28CA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201" y="1804240"/>
            <a:ext cx="5041000" cy="34661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35E91C1-C2F5-4A44-A44C-0ADD8C7BBF27}"/>
              </a:ext>
            </a:extLst>
          </p:cNvPr>
          <p:cNvSpPr/>
          <p:nvPr/>
        </p:nvSpPr>
        <p:spPr>
          <a:xfrm>
            <a:off x="6846201" y="5513464"/>
            <a:ext cx="4338432" cy="355931"/>
          </a:xfrm>
          <a:prstGeom prst="rect">
            <a:avLst/>
          </a:prstGeom>
        </p:spPr>
        <p:txBody>
          <a:bodyPr wrap="none">
            <a:spAutoFit/>
          </a:bodyPr>
          <a:lstStyle/>
          <a:p>
            <a:r>
              <a:rPr lang="fr-FR" sz="1713" u="sng" dirty="0"/>
              <a:t>http://sustain.stanford.edu/crop-yield-analysis</a:t>
            </a:r>
          </a:p>
        </p:txBody>
      </p:sp>
      <p:grpSp>
        <p:nvGrpSpPr>
          <p:cNvPr id="10" name="Google Shape;1090;p85">
            <a:extLst>
              <a:ext uri="{FF2B5EF4-FFF2-40B4-BE49-F238E27FC236}">
                <a16:creationId xmlns:a16="http://schemas.microsoft.com/office/drawing/2014/main" id="{3AEF1537-1695-460A-813D-B0EA1F643EB3}"/>
              </a:ext>
            </a:extLst>
          </p:cNvPr>
          <p:cNvGrpSpPr/>
          <p:nvPr/>
        </p:nvGrpSpPr>
        <p:grpSpPr>
          <a:xfrm>
            <a:off x="10723380" y="384519"/>
            <a:ext cx="1080000" cy="1080000"/>
            <a:chOff x="557000" y="1697100"/>
            <a:chExt cx="1209000" cy="1247700"/>
          </a:xfrm>
        </p:grpSpPr>
        <p:sp>
          <p:nvSpPr>
            <p:cNvPr id="11" name="Google Shape;1091;p85">
              <a:extLst>
                <a:ext uri="{FF2B5EF4-FFF2-40B4-BE49-F238E27FC236}">
                  <a16:creationId xmlns:a16="http://schemas.microsoft.com/office/drawing/2014/main" id="{43B6DE99-4632-40AA-8A4A-7066FAD5B549}"/>
                </a:ext>
              </a:extLst>
            </p:cNvPr>
            <p:cNvSpPr/>
            <p:nvPr/>
          </p:nvSpPr>
          <p:spPr>
            <a:xfrm>
              <a:off x="557000" y="1697100"/>
              <a:ext cx="1209000" cy="1247700"/>
            </a:xfrm>
            <a:prstGeom prst="ellipse">
              <a:avLst/>
            </a:prstGeom>
            <a:solidFill>
              <a:srgbClr val="F3F3F3"/>
            </a:solidFill>
            <a:ln w="28575" cap="flat" cmpd="sng">
              <a:solidFill>
                <a:srgbClr val="FFC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cxnSp>
          <p:nvCxnSpPr>
            <p:cNvPr id="12" name="Google Shape;1092;p85">
              <a:extLst>
                <a:ext uri="{FF2B5EF4-FFF2-40B4-BE49-F238E27FC236}">
                  <a16:creationId xmlns:a16="http://schemas.microsoft.com/office/drawing/2014/main" id="{768F36CD-547A-4643-AC14-19D16DD02357}"/>
                </a:ext>
              </a:extLst>
            </p:cNvPr>
            <p:cNvCxnSpPr/>
            <p:nvPr/>
          </p:nvCxnSpPr>
          <p:spPr>
            <a:xfrm>
              <a:off x="800789" y="1925248"/>
              <a:ext cx="0" cy="782400"/>
            </a:xfrm>
            <a:prstGeom prst="straightConnector1">
              <a:avLst/>
            </a:prstGeom>
            <a:noFill/>
            <a:ln w="19050" cap="flat" cmpd="sng">
              <a:solidFill>
                <a:srgbClr val="FFC000"/>
              </a:solidFill>
              <a:prstDash val="solid"/>
              <a:round/>
              <a:headEnd type="none" w="sm" len="sm"/>
              <a:tailEnd type="none" w="sm" len="sm"/>
            </a:ln>
          </p:spPr>
        </p:cxnSp>
        <p:cxnSp>
          <p:nvCxnSpPr>
            <p:cNvPr id="13" name="Google Shape;1093;p85">
              <a:extLst>
                <a:ext uri="{FF2B5EF4-FFF2-40B4-BE49-F238E27FC236}">
                  <a16:creationId xmlns:a16="http://schemas.microsoft.com/office/drawing/2014/main" id="{9B7FD1EC-DC0C-43A3-ABEE-4FFB95893A1F}"/>
                </a:ext>
              </a:extLst>
            </p:cNvPr>
            <p:cNvCxnSpPr/>
            <p:nvPr/>
          </p:nvCxnSpPr>
          <p:spPr>
            <a:xfrm rot="10800000">
              <a:off x="794661" y="2703397"/>
              <a:ext cx="764100" cy="0"/>
            </a:xfrm>
            <a:prstGeom prst="straightConnector1">
              <a:avLst/>
            </a:prstGeom>
            <a:noFill/>
            <a:ln w="19050" cap="flat" cmpd="sng">
              <a:solidFill>
                <a:srgbClr val="FFC000"/>
              </a:solidFill>
              <a:prstDash val="solid"/>
              <a:round/>
              <a:headEnd type="none" w="sm" len="sm"/>
              <a:tailEnd type="none" w="sm" len="sm"/>
            </a:ln>
          </p:spPr>
        </p:cxnSp>
        <p:sp>
          <p:nvSpPr>
            <p:cNvPr id="14" name="Google Shape;1094;p85">
              <a:extLst>
                <a:ext uri="{FF2B5EF4-FFF2-40B4-BE49-F238E27FC236}">
                  <a16:creationId xmlns:a16="http://schemas.microsoft.com/office/drawing/2014/main" id="{B04459CD-7AFE-427F-98A3-B446BABDB315}"/>
                </a:ext>
              </a:extLst>
            </p:cNvPr>
            <p:cNvSpPr/>
            <p:nvPr/>
          </p:nvSpPr>
          <p:spPr>
            <a:xfrm>
              <a:off x="903535" y="2476503"/>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5" name="Google Shape;1095;p85">
              <a:extLst>
                <a:ext uri="{FF2B5EF4-FFF2-40B4-BE49-F238E27FC236}">
                  <a16:creationId xmlns:a16="http://schemas.microsoft.com/office/drawing/2014/main" id="{744A4A80-D206-489E-A6FD-F46CC191F252}"/>
                </a:ext>
              </a:extLst>
            </p:cNvPr>
            <p:cNvSpPr/>
            <p:nvPr/>
          </p:nvSpPr>
          <p:spPr>
            <a:xfrm>
              <a:off x="1073987" y="2301914"/>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6" name="Google Shape;1096;p85">
              <a:extLst>
                <a:ext uri="{FF2B5EF4-FFF2-40B4-BE49-F238E27FC236}">
                  <a16:creationId xmlns:a16="http://schemas.microsoft.com/office/drawing/2014/main" id="{DDFE4F2A-8F59-4333-9DEA-3969ACC8AEA7}"/>
                </a:ext>
              </a:extLst>
            </p:cNvPr>
            <p:cNvSpPr/>
            <p:nvPr/>
          </p:nvSpPr>
          <p:spPr>
            <a:xfrm>
              <a:off x="1255768" y="2121505"/>
              <a:ext cx="121500" cy="124800"/>
            </a:xfrm>
            <a:prstGeom prst="ellipse">
              <a:avLst/>
            </a:prstGeom>
            <a:solidFill>
              <a:srgbClr val="003366"/>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sp>
          <p:nvSpPr>
            <p:cNvPr id="17" name="Google Shape;1097;p85">
              <a:extLst>
                <a:ext uri="{FF2B5EF4-FFF2-40B4-BE49-F238E27FC236}">
                  <a16:creationId xmlns:a16="http://schemas.microsoft.com/office/drawing/2014/main" id="{A016886B-0423-4CF8-9628-E6893CE8F581}"/>
                </a:ext>
              </a:extLst>
            </p:cNvPr>
            <p:cNvSpPr/>
            <p:nvPr/>
          </p:nvSpPr>
          <p:spPr>
            <a:xfrm>
              <a:off x="1410386" y="1917680"/>
              <a:ext cx="121500" cy="124800"/>
            </a:xfrm>
            <a:prstGeom prst="ellipse">
              <a:avLst/>
            </a:prstGeom>
            <a:solidFill>
              <a:srgbClr val="CE0033"/>
            </a:solidFill>
            <a:ln w="10775" cap="flat" cmpd="sng">
              <a:solidFill>
                <a:srgbClr val="FFC000"/>
              </a:solidFill>
              <a:prstDash val="solid"/>
              <a:round/>
              <a:headEnd type="none" w="sm" len="sm"/>
              <a:tailEnd type="none" w="sm" len="sm"/>
            </a:ln>
          </p:spPr>
          <p:txBody>
            <a:bodyPr spcFirstLastPara="1" wrap="square" lIns="91433" tIns="45700" rIns="91433" bIns="45700" anchor="ctr" anchorCtr="0">
              <a:noAutofit/>
            </a:bodyPr>
            <a:lstStyle/>
            <a:p>
              <a:pPr algn="ctr"/>
              <a:endParaRPr sz="1733">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73688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texte, document&#10;&#10;Description générée automatiquement">
            <a:extLst>
              <a:ext uri="{FF2B5EF4-FFF2-40B4-BE49-F238E27FC236}">
                <a16:creationId xmlns:a16="http://schemas.microsoft.com/office/drawing/2014/main" id="{42AEE224-BAAE-41DD-9A1B-BC543BB8D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240" y="0"/>
            <a:ext cx="4572000" cy="6858000"/>
          </a:xfrm>
          <a:prstGeom prst="rect">
            <a:avLst/>
          </a:prstGeom>
        </p:spPr>
      </p:pic>
      <p:sp>
        <p:nvSpPr>
          <p:cNvPr id="2" name="Titre 1">
            <a:extLst>
              <a:ext uri="{FF2B5EF4-FFF2-40B4-BE49-F238E27FC236}">
                <a16:creationId xmlns:a16="http://schemas.microsoft.com/office/drawing/2014/main" id="{BB74D8A3-EEA7-4495-8E80-8D0843A10E3F}"/>
              </a:ext>
            </a:extLst>
          </p:cNvPr>
          <p:cNvSpPr>
            <a:spLocks noGrp="1"/>
          </p:cNvSpPr>
          <p:nvPr>
            <p:ph type="title"/>
          </p:nvPr>
        </p:nvSpPr>
        <p:spPr>
          <a:xfrm>
            <a:off x="838200" y="365125"/>
            <a:ext cx="6797040" cy="1325563"/>
          </a:xfrm>
        </p:spPr>
        <p:txBody>
          <a:bodyPr/>
          <a:lstStyle/>
          <a:p>
            <a:r>
              <a:rPr lang="fr-FR" dirty="0"/>
              <a:t>Traitement automatique de documents de gestion</a:t>
            </a:r>
          </a:p>
        </p:txBody>
      </p:sp>
      <p:grpSp>
        <p:nvGrpSpPr>
          <p:cNvPr id="3" name="Google Shape;1102;p85">
            <a:extLst>
              <a:ext uri="{FF2B5EF4-FFF2-40B4-BE49-F238E27FC236}">
                <a16:creationId xmlns:a16="http://schemas.microsoft.com/office/drawing/2014/main" id="{94180E2C-4238-4F73-817D-98706DE35E2C}"/>
              </a:ext>
            </a:extLst>
          </p:cNvPr>
          <p:cNvGrpSpPr/>
          <p:nvPr/>
        </p:nvGrpSpPr>
        <p:grpSpPr>
          <a:xfrm>
            <a:off x="10152013" y="365125"/>
            <a:ext cx="1612000" cy="1663600"/>
            <a:chOff x="2803162" y="1789350"/>
            <a:chExt cx="1209000" cy="1247700"/>
          </a:xfrm>
        </p:grpSpPr>
        <p:sp>
          <p:nvSpPr>
            <p:cNvPr id="4" name="Google Shape;1103;p85">
              <a:extLst>
                <a:ext uri="{FF2B5EF4-FFF2-40B4-BE49-F238E27FC236}">
                  <a16:creationId xmlns:a16="http://schemas.microsoft.com/office/drawing/2014/main" id="{C489F86F-EB57-4234-8A35-DD1A673B3DFB}"/>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5" name="Google Shape;1104;p85">
              <a:extLst>
                <a:ext uri="{FF2B5EF4-FFF2-40B4-BE49-F238E27FC236}">
                  <a16:creationId xmlns:a16="http://schemas.microsoft.com/office/drawing/2014/main" id="{EE23F577-7118-40C2-9092-A77CDB9E56FD}"/>
                </a:ext>
              </a:extLst>
            </p:cNvPr>
            <p:cNvPicPr preferRelativeResize="0"/>
            <p:nvPr/>
          </p:nvPicPr>
          <p:blipFill>
            <a:blip r:embed="rId4">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
        <p:nvSpPr>
          <p:cNvPr id="8" name="ZoneTexte 7">
            <a:extLst>
              <a:ext uri="{FF2B5EF4-FFF2-40B4-BE49-F238E27FC236}">
                <a16:creationId xmlns:a16="http://schemas.microsoft.com/office/drawing/2014/main" id="{CA3AD325-5D05-40A8-B9A0-D51DDE6F4A6C}"/>
              </a:ext>
            </a:extLst>
          </p:cNvPr>
          <p:cNvSpPr txBox="1"/>
          <p:nvPr/>
        </p:nvSpPr>
        <p:spPr>
          <a:xfrm>
            <a:off x="411480" y="1890240"/>
            <a:ext cx="7107195" cy="2308324"/>
          </a:xfrm>
          <a:prstGeom prst="rect">
            <a:avLst/>
          </a:prstGeom>
          <a:noFill/>
        </p:spPr>
        <p:txBody>
          <a:bodyPr wrap="square" rtlCol="0">
            <a:spAutoFit/>
          </a:bodyPr>
          <a:lstStyle/>
          <a:p>
            <a:pPr marL="457200" lvl="0" algn="l" rtl="0">
              <a:spcBef>
                <a:spcPts val="0"/>
              </a:spcBef>
              <a:spcAft>
                <a:spcPts val="0"/>
              </a:spcAft>
              <a:buClr>
                <a:schemeClr val="dk1"/>
              </a:buClr>
              <a:buSzPts val="1100"/>
            </a:pPr>
            <a:endParaRPr lang="fr-FR" sz="1800" dirty="0">
              <a:solidFill>
                <a:srgbClr val="434343"/>
              </a:solidFill>
              <a:latin typeface="Ubuntu"/>
              <a:ea typeface="Ubuntu"/>
              <a:cs typeface="Ubuntu"/>
              <a:sym typeface="Ubuntu"/>
            </a:endParaRPr>
          </a:p>
          <a:p>
            <a:pPr marL="152400" lvl="0" algn="l" rtl="0">
              <a:spcBef>
                <a:spcPts val="0"/>
              </a:spcBef>
              <a:spcAft>
                <a:spcPts val="0"/>
              </a:spcAft>
              <a:buClr>
                <a:srgbClr val="BC1313"/>
              </a:buClr>
              <a:buSzPts val="1200"/>
            </a:pPr>
            <a:r>
              <a:rPr lang="fr-FR" sz="1800" b="1" dirty="0">
                <a:solidFill>
                  <a:srgbClr val="434343"/>
                </a:solidFill>
                <a:latin typeface="Ubuntu"/>
                <a:ea typeface="Ubuntu"/>
                <a:cs typeface="Ubuntu"/>
                <a:sym typeface="Ubuntu"/>
              </a:rPr>
              <a:t>L’objectif</a:t>
            </a:r>
            <a:r>
              <a:rPr lang="fr-FR" sz="1800" dirty="0">
                <a:solidFill>
                  <a:srgbClr val="434343"/>
                </a:solidFill>
                <a:latin typeface="Ubuntu"/>
                <a:ea typeface="Ubuntu"/>
                <a:cs typeface="Ubuntu"/>
                <a:sym typeface="Ubuntu"/>
              </a:rPr>
              <a:t> : </a:t>
            </a:r>
            <a:r>
              <a:rPr lang="fr-FR" sz="1800" b="1" dirty="0">
                <a:solidFill>
                  <a:srgbClr val="434343"/>
                </a:solidFill>
                <a:latin typeface="Ubuntu"/>
                <a:ea typeface="Ubuntu"/>
                <a:cs typeface="Ubuntu"/>
                <a:sym typeface="Ubuntu"/>
              </a:rPr>
              <a:t>automatiser </a:t>
            </a:r>
            <a:r>
              <a:rPr lang="fr-FR" sz="1800" dirty="0">
                <a:solidFill>
                  <a:srgbClr val="434343"/>
                </a:solidFill>
                <a:latin typeface="Ubuntu"/>
                <a:ea typeface="Ubuntu"/>
                <a:cs typeface="Ubuntu"/>
                <a:sym typeface="Ubuntu"/>
              </a:rPr>
              <a:t>le traitement </a:t>
            </a:r>
            <a:r>
              <a:rPr lang="fr-FR" sz="1800" b="1" dirty="0">
                <a:solidFill>
                  <a:srgbClr val="434343"/>
                </a:solidFill>
                <a:latin typeface="Ubuntu"/>
                <a:ea typeface="Ubuntu"/>
                <a:cs typeface="Ubuntu"/>
                <a:sym typeface="Ubuntu"/>
              </a:rPr>
              <a:t>de gros volumes de factures </a:t>
            </a:r>
            <a:r>
              <a:rPr lang="fr-FR" sz="1800" dirty="0">
                <a:solidFill>
                  <a:srgbClr val="434343"/>
                </a:solidFill>
                <a:latin typeface="Ubuntu"/>
                <a:ea typeface="Ubuntu"/>
                <a:cs typeface="Ubuntu"/>
                <a:sym typeface="Ubuntu"/>
              </a:rPr>
              <a:t>et ainsi dégager du temps aux </a:t>
            </a:r>
            <a:r>
              <a:rPr lang="fr-FR" sz="1800" dirty="0" err="1">
                <a:solidFill>
                  <a:srgbClr val="434343"/>
                </a:solidFill>
                <a:latin typeface="Ubuntu"/>
                <a:ea typeface="Ubuntu"/>
                <a:cs typeface="Ubuntu"/>
                <a:sym typeface="Ubuntu"/>
              </a:rPr>
              <a:t>collaborateur.rices</a:t>
            </a:r>
            <a:endParaRPr lang="fr-FR" sz="1800" dirty="0">
              <a:solidFill>
                <a:srgbClr val="434343"/>
              </a:solidFill>
              <a:latin typeface="Ubuntu"/>
              <a:ea typeface="Ubuntu"/>
              <a:cs typeface="Ubuntu"/>
              <a:sym typeface="Ubuntu"/>
            </a:endParaRPr>
          </a:p>
          <a:p>
            <a:pPr marL="457200" lvl="0" algn="l" rtl="0">
              <a:spcBef>
                <a:spcPts val="0"/>
              </a:spcBef>
              <a:spcAft>
                <a:spcPts val="0"/>
              </a:spcAft>
              <a:buClr>
                <a:schemeClr val="dk1"/>
              </a:buClr>
              <a:buSzPts val="1100"/>
            </a:pPr>
            <a:endParaRPr lang="fr-FR" sz="1800" dirty="0">
              <a:solidFill>
                <a:srgbClr val="434343"/>
              </a:solidFill>
              <a:latin typeface="Ubuntu"/>
              <a:ea typeface="Ubuntu"/>
              <a:cs typeface="Ubuntu"/>
              <a:sym typeface="Ubuntu"/>
            </a:endParaRPr>
          </a:p>
          <a:p>
            <a:pPr marL="152400" lvl="0" algn="l" rtl="0">
              <a:spcBef>
                <a:spcPts val="0"/>
              </a:spcBef>
              <a:spcAft>
                <a:spcPts val="0"/>
              </a:spcAft>
              <a:buClr>
                <a:srgbClr val="BC1313"/>
              </a:buClr>
              <a:buSzPts val="1200"/>
            </a:pPr>
            <a:r>
              <a:rPr lang="fr-FR" sz="1800" b="1" dirty="0">
                <a:solidFill>
                  <a:srgbClr val="434343"/>
                </a:solidFill>
                <a:latin typeface="Ubuntu"/>
                <a:ea typeface="Ubuntu"/>
                <a:cs typeface="Ubuntu"/>
                <a:sym typeface="Ubuntu"/>
              </a:rPr>
              <a:t>La solution IA </a:t>
            </a:r>
            <a:r>
              <a:rPr lang="fr-FR" sz="1800" dirty="0">
                <a:solidFill>
                  <a:srgbClr val="434343"/>
                </a:solidFill>
                <a:latin typeface="Ubuntu"/>
                <a:ea typeface="Ubuntu"/>
                <a:cs typeface="Ubuntu"/>
                <a:sym typeface="Ubuntu"/>
              </a:rPr>
              <a:t>: des algorithmes de réseaux</a:t>
            </a:r>
            <a:r>
              <a:rPr lang="fr-FR" sz="1800" b="1" dirty="0">
                <a:solidFill>
                  <a:srgbClr val="434343"/>
                </a:solidFill>
                <a:latin typeface="Ubuntu"/>
                <a:ea typeface="Ubuntu"/>
                <a:cs typeface="Ubuntu"/>
                <a:sym typeface="Ubuntu"/>
              </a:rPr>
              <a:t> </a:t>
            </a:r>
            <a:r>
              <a:rPr lang="fr-FR" sz="1800" dirty="0">
                <a:solidFill>
                  <a:srgbClr val="434343"/>
                </a:solidFill>
                <a:latin typeface="Ubuntu"/>
                <a:ea typeface="Ubuntu"/>
                <a:cs typeface="Ubuntu"/>
                <a:sym typeface="Ubuntu"/>
              </a:rPr>
              <a:t>de</a:t>
            </a:r>
            <a:r>
              <a:rPr lang="fr-FR" sz="1800" b="1" dirty="0">
                <a:solidFill>
                  <a:srgbClr val="434343"/>
                </a:solidFill>
                <a:latin typeface="Ubuntu"/>
                <a:ea typeface="Ubuntu"/>
                <a:cs typeface="Ubuntu"/>
                <a:sym typeface="Ubuntu"/>
              </a:rPr>
              <a:t> </a:t>
            </a:r>
            <a:r>
              <a:rPr lang="fr-FR" sz="1800" dirty="0">
                <a:solidFill>
                  <a:srgbClr val="434343"/>
                </a:solidFill>
                <a:latin typeface="Ubuntu"/>
                <a:ea typeface="Ubuntu"/>
                <a:cs typeface="Ubuntu"/>
                <a:sym typeface="Ubuntu"/>
              </a:rPr>
              <a:t>neurones permettent </a:t>
            </a:r>
            <a:r>
              <a:rPr lang="fr-FR" sz="1800" b="1" dirty="0">
                <a:solidFill>
                  <a:srgbClr val="434343"/>
                </a:solidFill>
                <a:latin typeface="Ubuntu"/>
                <a:ea typeface="Ubuntu"/>
                <a:cs typeface="Ubuntu"/>
                <a:sym typeface="Ubuntu"/>
              </a:rPr>
              <a:t>d'extraire toutes les informations d'un document</a:t>
            </a:r>
          </a:p>
          <a:p>
            <a:pPr marL="457200" lvl="0" algn="l" rtl="0">
              <a:spcBef>
                <a:spcPts val="0"/>
              </a:spcBef>
              <a:spcAft>
                <a:spcPts val="0"/>
              </a:spcAft>
              <a:buClr>
                <a:schemeClr val="dk1"/>
              </a:buClr>
              <a:buSzPts val="1100"/>
            </a:pPr>
            <a:endParaRPr lang="fr-FR" sz="1800" dirty="0">
              <a:solidFill>
                <a:srgbClr val="434343"/>
              </a:solidFill>
              <a:latin typeface="Ubuntu"/>
              <a:ea typeface="Ubuntu"/>
              <a:cs typeface="Ubuntu"/>
              <a:sym typeface="Ubuntu"/>
            </a:endParaRPr>
          </a:p>
          <a:p>
            <a:endParaRPr lang="fr-FR" dirty="0"/>
          </a:p>
        </p:txBody>
      </p:sp>
    </p:spTree>
    <p:extLst>
      <p:ext uri="{BB962C8B-B14F-4D97-AF65-F5344CB8AC3E}">
        <p14:creationId xmlns:p14="http://schemas.microsoft.com/office/powerpoint/2010/main" val="3697355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4D8A3-EEA7-4495-8E80-8D0843A10E3F}"/>
              </a:ext>
            </a:extLst>
          </p:cNvPr>
          <p:cNvSpPr>
            <a:spLocks noGrp="1"/>
          </p:cNvSpPr>
          <p:nvPr>
            <p:ph type="title"/>
          </p:nvPr>
        </p:nvSpPr>
        <p:spPr>
          <a:xfrm>
            <a:off x="838200" y="365125"/>
            <a:ext cx="6797040" cy="1325563"/>
          </a:xfrm>
        </p:spPr>
        <p:txBody>
          <a:bodyPr/>
          <a:lstStyle/>
          <a:p>
            <a:r>
              <a:rPr lang="fr-FR" dirty="0"/>
              <a:t>Traitement automatique de documents de gestion</a:t>
            </a:r>
          </a:p>
        </p:txBody>
      </p:sp>
      <p:grpSp>
        <p:nvGrpSpPr>
          <p:cNvPr id="3" name="Google Shape;1102;p85">
            <a:extLst>
              <a:ext uri="{FF2B5EF4-FFF2-40B4-BE49-F238E27FC236}">
                <a16:creationId xmlns:a16="http://schemas.microsoft.com/office/drawing/2014/main" id="{94180E2C-4238-4F73-817D-98706DE35E2C}"/>
              </a:ext>
            </a:extLst>
          </p:cNvPr>
          <p:cNvGrpSpPr/>
          <p:nvPr/>
        </p:nvGrpSpPr>
        <p:grpSpPr>
          <a:xfrm>
            <a:off x="10152013" y="365125"/>
            <a:ext cx="1612000" cy="1663600"/>
            <a:chOff x="2803162" y="1789350"/>
            <a:chExt cx="1209000" cy="1247700"/>
          </a:xfrm>
        </p:grpSpPr>
        <p:sp>
          <p:nvSpPr>
            <p:cNvPr id="4" name="Google Shape;1103;p85">
              <a:extLst>
                <a:ext uri="{FF2B5EF4-FFF2-40B4-BE49-F238E27FC236}">
                  <a16:creationId xmlns:a16="http://schemas.microsoft.com/office/drawing/2014/main" id="{C489F86F-EB57-4234-8A35-DD1A673B3DFB}"/>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5" name="Google Shape;1104;p85">
              <a:extLst>
                <a:ext uri="{FF2B5EF4-FFF2-40B4-BE49-F238E27FC236}">
                  <a16:creationId xmlns:a16="http://schemas.microsoft.com/office/drawing/2014/main" id="{EE23F577-7118-40C2-9092-A77CDB9E56FD}"/>
                </a:ext>
              </a:extLst>
            </p:cNvPr>
            <p:cNvPicPr preferRelativeResize="0"/>
            <p:nvPr/>
          </p:nvPicPr>
          <p:blipFill>
            <a:blip r:embed="rId3">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
        <p:nvSpPr>
          <p:cNvPr id="8" name="ZoneTexte 7">
            <a:extLst>
              <a:ext uri="{FF2B5EF4-FFF2-40B4-BE49-F238E27FC236}">
                <a16:creationId xmlns:a16="http://schemas.microsoft.com/office/drawing/2014/main" id="{CA3AD325-5D05-40A8-B9A0-D51DDE6F4A6C}"/>
              </a:ext>
            </a:extLst>
          </p:cNvPr>
          <p:cNvSpPr txBox="1"/>
          <p:nvPr/>
        </p:nvSpPr>
        <p:spPr>
          <a:xfrm>
            <a:off x="411480" y="1890240"/>
            <a:ext cx="7107195" cy="3108543"/>
          </a:xfrm>
          <a:prstGeom prst="rect">
            <a:avLst/>
          </a:prstGeom>
          <a:noFill/>
        </p:spPr>
        <p:txBody>
          <a:bodyPr wrap="square" rtlCol="0">
            <a:spAutoFit/>
          </a:bodyPr>
          <a:lstStyle/>
          <a:p>
            <a:r>
              <a:rPr lang="fr-FR" sz="1400" b="1" dirty="0">
                <a:solidFill>
                  <a:srgbClr val="BC1313"/>
                </a:solidFill>
                <a:latin typeface="Ubuntu"/>
                <a:ea typeface="Ubuntu"/>
                <a:cs typeface="Ubuntu"/>
                <a:sym typeface="Ubuntu"/>
              </a:rPr>
              <a:t>DÉFI​</a:t>
            </a:r>
          </a:p>
          <a:p>
            <a:pPr algn="just"/>
            <a:r>
              <a:rPr lang="fr-FR" sz="1400" dirty="0">
                <a:solidFill>
                  <a:srgbClr val="434343"/>
                </a:solidFill>
                <a:latin typeface="Ubuntu"/>
                <a:ea typeface="Ubuntu"/>
                <a:cs typeface="Ubuntu"/>
                <a:sym typeface="Ubuntu"/>
              </a:rPr>
              <a:t>lutter contre la pollution plastique dans les océans</a:t>
            </a:r>
          </a:p>
          <a:p>
            <a:pPr algn="just"/>
            <a:endParaRPr lang="fr-FR" sz="1400" b="1" dirty="0">
              <a:solidFill>
                <a:srgbClr val="434343"/>
              </a:solidFill>
              <a:latin typeface="Ubuntu"/>
              <a:ea typeface="Ubuntu"/>
              <a:cs typeface="Ubuntu"/>
              <a:sym typeface="Ubuntu"/>
            </a:endParaRPr>
          </a:p>
          <a:p>
            <a:pPr algn="just"/>
            <a:endParaRPr lang="fr-FR" sz="1400" b="1" dirty="0">
              <a:solidFill>
                <a:srgbClr val="BC1313"/>
              </a:solidFill>
              <a:latin typeface="Ubuntu"/>
              <a:ea typeface="Ubuntu"/>
              <a:cs typeface="Ubuntu"/>
              <a:sym typeface="Ubuntu"/>
            </a:endParaRPr>
          </a:p>
          <a:p>
            <a:pPr algn="just"/>
            <a:r>
              <a:rPr lang="fr-FR" sz="1400" b="1" dirty="0">
                <a:solidFill>
                  <a:srgbClr val="BC1313"/>
                </a:solidFill>
                <a:latin typeface="Ubuntu"/>
                <a:ea typeface="Ubuntu"/>
                <a:cs typeface="Ubuntu"/>
                <a:sym typeface="Ubuntu"/>
              </a:rPr>
              <a:t>SOLUTION​</a:t>
            </a:r>
          </a:p>
          <a:p>
            <a:pPr algn="just"/>
            <a:r>
              <a:rPr lang="fr-FR" sz="1400" dirty="0" err="1">
                <a:solidFill>
                  <a:srgbClr val="434343"/>
                </a:solidFill>
                <a:latin typeface="Ubuntu"/>
                <a:ea typeface="Ubuntu"/>
                <a:cs typeface="Ubuntu"/>
                <a:sym typeface="Ubuntu"/>
              </a:rPr>
              <a:t>Surfrider</a:t>
            </a:r>
            <a:r>
              <a:rPr lang="fr-FR" sz="1400" dirty="0">
                <a:solidFill>
                  <a:srgbClr val="434343"/>
                </a:solidFill>
                <a:latin typeface="Ubuntu"/>
                <a:ea typeface="Ubuntu"/>
                <a:cs typeface="Ubuntu"/>
                <a:sym typeface="Ubuntu"/>
              </a:rPr>
              <a:t> dispose d’une application IA qui repère automatiquement les déchets plastiques en analysant toutes images des cours d’eau quelque soit l’angle, le format, etc. </a:t>
            </a:r>
          </a:p>
          <a:p>
            <a:pPr algn="just"/>
            <a:endParaRPr lang="fr-FR" sz="1400" dirty="0">
              <a:solidFill>
                <a:srgbClr val="434343"/>
              </a:solidFill>
              <a:latin typeface="Ubuntu"/>
              <a:ea typeface="Ubuntu"/>
              <a:cs typeface="Ubuntu"/>
              <a:sym typeface="Ubuntu"/>
            </a:endParaRPr>
          </a:p>
          <a:p>
            <a:pPr algn="just"/>
            <a:endParaRPr lang="fr-FR" sz="1400" dirty="0">
              <a:solidFill>
                <a:srgbClr val="434343"/>
              </a:solidFill>
              <a:latin typeface="Ubuntu"/>
              <a:ea typeface="Ubuntu"/>
              <a:cs typeface="Ubuntu"/>
              <a:sym typeface="Ubuntu"/>
            </a:endParaRPr>
          </a:p>
          <a:p>
            <a:pPr algn="just"/>
            <a:r>
              <a:rPr lang="fr-FR" sz="1400" b="1" dirty="0">
                <a:solidFill>
                  <a:srgbClr val="BC1313"/>
                </a:solidFill>
                <a:latin typeface="Ubuntu"/>
                <a:ea typeface="Ubuntu"/>
                <a:cs typeface="Ubuntu"/>
                <a:sym typeface="Ubuntu"/>
              </a:rPr>
              <a:t>AVANTAGES​</a:t>
            </a:r>
          </a:p>
          <a:p>
            <a:pPr marL="203195" algn="just">
              <a:buClr>
                <a:srgbClr val="434343"/>
              </a:buClr>
              <a:buSzPts val="1200"/>
            </a:pPr>
            <a:r>
              <a:rPr lang="fr-FR" sz="1400" dirty="0">
                <a:solidFill>
                  <a:srgbClr val="434343"/>
                </a:solidFill>
                <a:latin typeface="Ubuntu"/>
                <a:ea typeface="Ubuntu"/>
                <a:cs typeface="Ubuntu"/>
                <a:sym typeface="Ubuntu"/>
              </a:rPr>
              <a:t>Cartographie très fine </a:t>
            </a:r>
          </a:p>
          <a:p>
            <a:pPr marL="203195" algn="just">
              <a:buClr>
                <a:srgbClr val="434343"/>
              </a:buClr>
              <a:buSzPts val="1200"/>
            </a:pPr>
            <a:r>
              <a:rPr lang="fr-FR" sz="1400" dirty="0">
                <a:solidFill>
                  <a:srgbClr val="434343"/>
                </a:solidFill>
                <a:latin typeface="Ubuntu"/>
                <a:ea typeface="Ubuntu"/>
                <a:cs typeface="Ubuntu"/>
                <a:sym typeface="Ubuntu"/>
              </a:rPr>
              <a:t>Gain de temps  et d’énergie des membres de l’association</a:t>
            </a:r>
          </a:p>
          <a:p>
            <a:pPr marL="203195" algn="just">
              <a:buClr>
                <a:srgbClr val="434343"/>
              </a:buClr>
              <a:buSzPts val="1200"/>
            </a:pPr>
            <a:r>
              <a:rPr lang="fr-FR" sz="1400" dirty="0">
                <a:solidFill>
                  <a:srgbClr val="434343"/>
                </a:solidFill>
                <a:latin typeface="Ubuntu"/>
                <a:ea typeface="Ubuntu"/>
                <a:cs typeface="Ubuntu"/>
                <a:sym typeface="Ubuntu"/>
              </a:rPr>
              <a:t>Réactivité pour détecter</a:t>
            </a:r>
            <a:endParaRPr lang="fr-FR" sz="1400" dirty="0"/>
          </a:p>
        </p:txBody>
      </p:sp>
      <p:pic>
        <p:nvPicPr>
          <p:cNvPr id="9" name="Google Shape;1862;p126">
            <a:extLst>
              <a:ext uri="{FF2B5EF4-FFF2-40B4-BE49-F238E27FC236}">
                <a16:creationId xmlns:a16="http://schemas.microsoft.com/office/drawing/2014/main" id="{34889164-106D-4C98-B709-31B5795206FF}"/>
              </a:ext>
            </a:extLst>
          </p:cNvPr>
          <p:cNvPicPr preferRelativeResize="0"/>
          <p:nvPr/>
        </p:nvPicPr>
        <p:blipFill rotWithShape="1">
          <a:blip r:embed="rId4">
            <a:alphaModFix/>
          </a:blip>
          <a:srcRect l="19341"/>
          <a:stretch/>
        </p:blipFill>
        <p:spPr>
          <a:xfrm>
            <a:off x="7635240" y="2373567"/>
            <a:ext cx="4303100" cy="3558467"/>
          </a:xfrm>
          <a:prstGeom prst="rect">
            <a:avLst/>
          </a:prstGeom>
          <a:noFill/>
          <a:ln>
            <a:noFill/>
          </a:ln>
        </p:spPr>
      </p:pic>
    </p:spTree>
    <p:extLst>
      <p:ext uri="{BB962C8B-B14F-4D97-AF65-F5344CB8AC3E}">
        <p14:creationId xmlns:p14="http://schemas.microsoft.com/office/powerpoint/2010/main" val="44729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D9D85F-11F8-44B0-90CE-ABD13B907EE6}"/>
              </a:ext>
            </a:extLst>
          </p:cNvPr>
          <p:cNvSpPr>
            <a:spLocks noGrp="1"/>
          </p:cNvSpPr>
          <p:nvPr>
            <p:ph type="title"/>
          </p:nvPr>
        </p:nvSpPr>
        <p:spPr/>
        <p:txBody>
          <a:bodyPr/>
          <a:lstStyle/>
          <a:p>
            <a:r>
              <a:rPr lang="fr-FR" altLang="fr-FR" sz="4400" dirty="0">
                <a:solidFill>
                  <a:srgbClr val="202124"/>
                </a:solidFill>
                <a:latin typeface="Google Sans"/>
              </a:rPr>
              <a:t>Computer vision dans le monde agricole</a:t>
            </a:r>
            <a:endParaRPr lang="fr-FR" dirty="0"/>
          </a:p>
        </p:txBody>
      </p:sp>
      <p:sp>
        <p:nvSpPr>
          <p:cNvPr id="14" name="Rectangle 1">
            <a:extLst>
              <a:ext uri="{FF2B5EF4-FFF2-40B4-BE49-F238E27FC236}">
                <a16:creationId xmlns:a16="http://schemas.microsoft.com/office/drawing/2014/main" id="{DFA7DDED-867D-4807-AABA-2EFE0DD1CDF6}"/>
              </a:ext>
            </a:extLst>
          </p:cNvPr>
          <p:cNvSpPr>
            <a:spLocks noChangeArrowheads="1"/>
          </p:cNvSpPr>
          <p:nvPr/>
        </p:nvSpPr>
        <p:spPr bwMode="auto">
          <a:xfrm>
            <a:off x="1131849" y="1755870"/>
            <a:ext cx="10515599" cy="1205890"/>
          </a:xfrm>
          <a:prstGeom prst="rect">
            <a:avLst/>
          </a:prstGeom>
        </p:spPr>
        <p:txBody>
          <a:bodyPr vert="horz" lIns="95975" tIns="47987" rIns="95975" bIns="47987" rtlCol="0" anchor="t">
            <a:noAutofit/>
          </a:bodyPr>
          <a:lstStyle/>
          <a:p>
            <a:pPr algn="r">
              <a:spcBef>
                <a:spcPct val="0"/>
              </a:spcBef>
            </a:pPr>
            <a:r>
              <a:rPr lang="fr-FR" altLang="fr-FR" sz="2400" dirty="0">
                <a:latin typeface="Open Sans"/>
                <a:cs typeface="Open Sans"/>
              </a:rPr>
              <a:t>Comptage automatique des fruits de café sur une branche de café </a:t>
            </a:r>
          </a:p>
        </p:txBody>
      </p:sp>
      <p:pic>
        <p:nvPicPr>
          <p:cNvPr id="15" name="Image 14">
            <a:extLst>
              <a:ext uri="{FF2B5EF4-FFF2-40B4-BE49-F238E27FC236}">
                <a16:creationId xmlns:a16="http://schemas.microsoft.com/office/drawing/2014/main" id="{FE8A9008-9E09-4931-B763-3B54A6058D26}"/>
              </a:ext>
            </a:extLst>
          </p:cNvPr>
          <p:cNvPicPr>
            <a:picLocks noChangeAspect="1"/>
          </p:cNvPicPr>
          <p:nvPr/>
        </p:nvPicPr>
        <p:blipFill>
          <a:blip r:embed="rId3"/>
          <a:stretch>
            <a:fillRect/>
          </a:stretch>
        </p:blipFill>
        <p:spPr>
          <a:xfrm>
            <a:off x="133048" y="1342368"/>
            <a:ext cx="1679053" cy="1305007"/>
          </a:xfrm>
          <a:prstGeom prst="rect">
            <a:avLst/>
          </a:prstGeom>
        </p:spPr>
      </p:pic>
      <p:pic>
        <p:nvPicPr>
          <p:cNvPr id="16" name="Image 15">
            <a:extLst>
              <a:ext uri="{FF2B5EF4-FFF2-40B4-BE49-F238E27FC236}">
                <a16:creationId xmlns:a16="http://schemas.microsoft.com/office/drawing/2014/main" id="{62F61100-0AA5-4016-AE6A-6FDC77974593}"/>
              </a:ext>
            </a:extLst>
          </p:cNvPr>
          <p:cNvPicPr>
            <a:picLocks noChangeAspect="1"/>
          </p:cNvPicPr>
          <p:nvPr/>
        </p:nvPicPr>
        <p:blipFill>
          <a:blip r:embed="rId4"/>
          <a:stretch>
            <a:fillRect/>
          </a:stretch>
        </p:blipFill>
        <p:spPr>
          <a:xfrm>
            <a:off x="929625" y="2041072"/>
            <a:ext cx="1168843" cy="855971"/>
          </a:xfrm>
          <a:prstGeom prst="rect">
            <a:avLst/>
          </a:prstGeom>
        </p:spPr>
      </p:pic>
      <p:pic>
        <p:nvPicPr>
          <p:cNvPr id="17" name="Image 16">
            <a:extLst>
              <a:ext uri="{FF2B5EF4-FFF2-40B4-BE49-F238E27FC236}">
                <a16:creationId xmlns:a16="http://schemas.microsoft.com/office/drawing/2014/main" id="{89CC38C1-6BDF-4A86-85AC-48083BABDA4B}"/>
              </a:ext>
            </a:extLst>
          </p:cNvPr>
          <p:cNvPicPr>
            <a:picLocks noChangeAspect="1"/>
          </p:cNvPicPr>
          <p:nvPr/>
        </p:nvPicPr>
        <p:blipFill>
          <a:blip r:embed="rId5"/>
          <a:stretch>
            <a:fillRect/>
          </a:stretch>
        </p:blipFill>
        <p:spPr>
          <a:xfrm>
            <a:off x="9812398" y="2678018"/>
            <a:ext cx="1720249" cy="1205889"/>
          </a:xfrm>
          <a:prstGeom prst="rect">
            <a:avLst/>
          </a:prstGeom>
        </p:spPr>
      </p:pic>
      <p:sp>
        <p:nvSpPr>
          <p:cNvPr id="18" name="Rectangle 1">
            <a:extLst>
              <a:ext uri="{FF2B5EF4-FFF2-40B4-BE49-F238E27FC236}">
                <a16:creationId xmlns:a16="http://schemas.microsoft.com/office/drawing/2014/main" id="{C842A72A-D5F8-4FC1-85E0-F335FD0B2965}"/>
              </a:ext>
            </a:extLst>
          </p:cNvPr>
          <p:cNvSpPr>
            <a:spLocks noChangeArrowheads="1"/>
          </p:cNvSpPr>
          <p:nvPr/>
        </p:nvSpPr>
        <p:spPr bwMode="auto">
          <a:xfrm>
            <a:off x="1853953" y="2940707"/>
            <a:ext cx="7485289" cy="1205890"/>
          </a:xfrm>
          <a:prstGeom prst="rect">
            <a:avLst/>
          </a:prstGeom>
        </p:spPr>
        <p:txBody>
          <a:bodyPr vert="horz" lIns="95975" tIns="47987" rIns="95975" bIns="47987" rtlCol="0" anchor="t">
            <a:noAutofit/>
          </a:bodyPr>
          <a:lstStyle/>
          <a:p>
            <a:pPr algn="r">
              <a:spcBef>
                <a:spcPct val="0"/>
              </a:spcBef>
            </a:pPr>
            <a:r>
              <a:rPr lang="fr-FR" altLang="fr-FR" sz="2400" dirty="0">
                <a:latin typeface="Open Sans"/>
                <a:cs typeface="Open Sans"/>
              </a:rPr>
              <a:t>Détection des branches de cerisiers</a:t>
            </a:r>
          </a:p>
          <a:p>
            <a:pPr algn="r">
              <a:spcBef>
                <a:spcPct val="0"/>
              </a:spcBef>
            </a:pPr>
            <a:r>
              <a:rPr lang="fr-FR" altLang="fr-FR" sz="1200" u="sng" dirty="0">
                <a:latin typeface="Open Sans"/>
                <a:cs typeface="Open Sans"/>
              </a:rPr>
              <a:t>https://www.sciencedirect.com/science/article/abs/pii/S1537511015001683</a:t>
            </a:r>
          </a:p>
        </p:txBody>
      </p:sp>
      <p:sp>
        <p:nvSpPr>
          <p:cNvPr id="19" name="Rectangle 18">
            <a:extLst>
              <a:ext uri="{FF2B5EF4-FFF2-40B4-BE49-F238E27FC236}">
                <a16:creationId xmlns:a16="http://schemas.microsoft.com/office/drawing/2014/main" id="{B80719F3-B77D-46D2-AE92-3C90F243C9D8}"/>
              </a:ext>
            </a:extLst>
          </p:cNvPr>
          <p:cNvSpPr/>
          <p:nvPr/>
        </p:nvSpPr>
        <p:spPr>
          <a:xfrm>
            <a:off x="2100794" y="2247095"/>
            <a:ext cx="9355200" cy="276999"/>
          </a:xfrm>
          <a:prstGeom prst="rect">
            <a:avLst/>
          </a:prstGeom>
        </p:spPr>
        <p:txBody>
          <a:bodyPr wrap="square">
            <a:spAutoFit/>
          </a:bodyPr>
          <a:lstStyle/>
          <a:p>
            <a:pPr algn="r"/>
            <a:r>
              <a:rPr lang="fr-FR" sz="1200" u="sng" dirty="0">
                <a:latin typeface="Open Sans"/>
                <a:cs typeface="Open Sans"/>
              </a:rPr>
              <a:t>https://www.researchgate.net/publication/315663099_Automatic_fruit_count_on_coffee_branches_using_computer_vision</a:t>
            </a:r>
          </a:p>
        </p:txBody>
      </p:sp>
      <p:sp>
        <p:nvSpPr>
          <p:cNvPr id="20" name="Rectangle 19">
            <a:extLst>
              <a:ext uri="{FF2B5EF4-FFF2-40B4-BE49-F238E27FC236}">
                <a16:creationId xmlns:a16="http://schemas.microsoft.com/office/drawing/2014/main" id="{59569730-CCE9-47B2-9194-F213FB7A2AED}"/>
              </a:ext>
            </a:extLst>
          </p:cNvPr>
          <p:cNvSpPr/>
          <p:nvPr/>
        </p:nvSpPr>
        <p:spPr>
          <a:xfrm>
            <a:off x="1770674" y="3985974"/>
            <a:ext cx="5226476" cy="461665"/>
          </a:xfrm>
          <a:prstGeom prst="rect">
            <a:avLst/>
          </a:prstGeom>
        </p:spPr>
        <p:txBody>
          <a:bodyPr wrap="square">
            <a:spAutoFit/>
          </a:bodyPr>
          <a:lstStyle/>
          <a:p>
            <a:pPr algn="r"/>
            <a:r>
              <a:rPr lang="fr-FR" sz="2400" dirty="0">
                <a:latin typeface="Open Sans"/>
                <a:cs typeface="Open Sans"/>
              </a:rPr>
              <a:t>Prédiction du rendement du blé</a:t>
            </a:r>
          </a:p>
        </p:txBody>
      </p:sp>
      <p:sp>
        <p:nvSpPr>
          <p:cNvPr id="21" name="Rectangle 20">
            <a:extLst>
              <a:ext uri="{FF2B5EF4-FFF2-40B4-BE49-F238E27FC236}">
                <a16:creationId xmlns:a16="http://schemas.microsoft.com/office/drawing/2014/main" id="{58A0E874-F2F9-406F-8121-E7C23D35DAF3}"/>
              </a:ext>
            </a:extLst>
          </p:cNvPr>
          <p:cNvSpPr/>
          <p:nvPr/>
        </p:nvSpPr>
        <p:spPr>
          <a:xfrm>
            <a:off x="2249277" y="4351722"/>
            <a:ext cx="7525301" cy="276999"/>
          </a:xfrm>
          <a:prstGeom prst="rect">
            <a:avLst/>
          </a:prstGeom>
        </p:spPr>
        <p:txBody>
          <a:bodyPr wrap="square">
            <a:spAutoFit/>
          </a:bodyPr>
          <a:lstStyle/>
          <a:p>
            <a:r>
              <a:rPr lang="fr-FR" sz="1200" u="sng" dirty="0">
                <a:latin typeface="Open Sans"/>
                <a:cs typeface="Open Sans"/>
              </a:rPr>
              <a:t>https://www.sciencedirect.com/science/article/abs/pii/S0168169915003671</a:t>
            </a:r>
          </a:p>
        </p:txBody>
      </p:sp>
      <p:pic>
        <p:nvPicPr>
          <p:cNvPr id="22" name="Image 21">
            <a:extLst>
              <a:ext uri="{FF2B5EF4-FFF2-40B4-BE49-F238E27FC236}">
                <a16:creationId xmlns:a16="http://schemas.microsoft.com/office/drawing/2014/main" id="{98C41078-0E63-442D-A587-2A82AFBE1556}"/>
              </a:ext>
            </a:extLst>
          </p:cNvPr>
          <p:cNvPicPr>
            <a:picLocks noChangeAspect="1"/>
          </p:cNvPicPr>
          <p:nvPr/>
        </p:nvPicPr>
        <p:blipFill>
          <a:blip r:embed="rId6"/>
          <a:stretch>
            <a:fillRect/>
          </a:stretch>
        </p:blipFill>
        <p:spPr>
          <a:xfrm>
            <a:off x="300312" y="3832212"/>
            <a:ext cx="1951328" cy="1039020"/>
          </a:xfrm>
          <a:prstGeom prst="rect">
            <a:avLst/>
          </a:prstGeom>
        </p:spPr>
      </p:pic>
      <p:sp>
        <p:nvSpPr>
          <p:cNvPr id="23" name="Rectangle 22">
            <a:extLst>
              <a:ext uri="{FF2B5EF4-FFF2-40B4-BE49-F238E27FC236}">
                <a16:creationId xmlns:a16="http://schemas.microsoft.com/office/drawing/2014/main" id="{E4FD038A-9C86-4DEF-83B5-010B5FB09E96}"/>
              </a:ext>
            </a:extLst>
          </p:cNvPr>
          <p:cNvSpPr/>
          <p:nvPr/>
        </p:nvSpPr>
        <p:spPr>
          <a:xfrm>
            <a:off x="2759132" y="5288546"/>
            <a:ext cx="6505592" cy="830997"/>
          </a:xfrm>
          <a:prstGeom prst="rect">
            <a:avLst/>
          </a:prstGeom>
        </p:spPr>
        <p:txBody>
          <a:bodyPr wrap="square">
            <a:spAutoFit/>
          </a:bodyPr>
          <a:lstStyle/>
          <a:p>
            <a:pPr algn="r"/>
            <a:r>
              <a:rPr lang="fr-FR" sz="2400" dirty="0">
                <a:latin typeface="Open Sans"/>
                <a:cs typeface="Open Sans"/>
              </a:rPr>
              <a:t>Détection des tomates par drones</a:t>
            </a:r>
          </a:p>
          <a:p>
            <a:pPr algn="r"/>
            <a:endParaRPr lang="fr-FR" sz="2400" dirty="0">
              <a:latin typeface="Open Sans"/>
              <a:cs typeface="Open Sans"/>
            </a:endParaRPr>
          </a:p>
        </p:txBody>
      </p:sp>
      <p:pic>
        <p:nvPicPr>
          <p:cNvPr id="24" name="Image 23">
            <a:extLst>
              <a:ext uri="{FF2B5EF4-FFF2-40B4-BE49-F238E27FC236}">
                <a16:creationId xmlns:a16="http://schemas.microsoft.com/office/drawing/2014/main" id="{F72F824A-7151-488B-9C40-C0222FD9CFC3}"/>
              </a:ext>
            </a:extLst>
          </p:cNvPr>
          <p:cNvPicPr>
            <a:picLocks noChangeAspect="1"/>
          </p:cNvPicPr>
          <p:nvPr/>
        </p:nvPicPr>
        <p:blipFill>
          <a:blip r:embed="rId7"/>
          <a:stretch>
            <a:fillRect/>
          </a:stretch>
        </p:blipFill>
        <p:spPr>
          <a:xfrm>
            <a:off x="9207984" y="4814442"/>
            <a:ext cx="2357459" cy="1328057"/>
          </a:xfrm>
          <a:prstGeom prst="rect">
            <a:avLst/>
          </a:prstGeom>
        </p:spPr>
      </p:pic>
      <p:sp>
        <p:nvSpPr>
          <p:cNvPr id="25" name="Rectangle 24">
            <a:extLst>
              <a:ext uri="{FF2B5EF4-FFF2-40B4-BE49-F238E27FC236}">
                <a16:creationId xmlns:a16="http://schemas.microsoft.com/office/drawing/2014/main" id="{5BF08593-BE8B-46FA-A88C-8427BAD646D4}"/>
              </a:ext>
            </a:extLst>
          </p:cNvPr>
          <p:cNvSpPr/>
          <p:nvPr/>
        </p:nvSpPr>
        <p:spPr>
          <a:xfrm>
            <a:off x="2529841" y="5680834"/>
            <a:ext cx="6678144" cy="276999"/>
          </a:xfrm>
          <a:prstGeom prst="rect">
            <a:avLst/>
          </a:prstGeom>
        </p:spPr>
        <p:txBody>
          <a:bodyPr wrap="square">
            <a:spAutoFit/>
          </a:bodyPr>
          <a:lstStyle/>
          <a:p>
            <a:pPr algn="r"/>
            <a:r>
              <a:rPr lang="fr-FR" sz="1200" u="sng" dirty="0">
                <a:latin typeface="Open Sans"/>
                <a:cs typeface="Open Sans"/>
              </a:rPr>
              <a:t>https://www.sciencedirect.com/science/article/abs/pii/S1537511015001841</a:t>
            </a:r>
          </a:p>
        </p:txBody>
      </p:sp>
      <p:grpSp>
        <p:nvGrpSpPr>
          <p:cNvPr id="26" name="Google Shape;1102;p85">
            <a:extLst>
              <a:ext uri="{FF2B5EF4-FFF2-40B4-BE49-F238E27FC236}">
                <a16:creationId xmlns:a16="http://schemas.microsoft.com/office/drawing/2014/main" id="{0AB00798-F50A-4262-86C1-D3D2F5D8A070}"/>
              </a:ext>
            </a:extLst>
          </p:cNvPr>
          <p:cNvGrpSpPr/>
          <p:nvPr/>
        </p:nvGrpSpPr>
        <p:grpSpPr>
          <a:xfrm>
            <a:off x="10152013" y="365125"/>
            <a:ext cx="1612000" cy="1663600"/>
            <a:chOff x="2803162" y="1789350"/>
            <a:chExt cx="1209000" cy="1247700"/>
          </a:xfrm>
        </p:grpSpPr>
        <p:sp>
          <p:nvSpPr>
            <p:cNvPr id="27" name="Google Shape;1103;p85">
              <a:extLst>
                <a:ext uri="{FF2B5EF4-FFF2-40B4-BE49-F238E27FC236}">
                  <a16:creationId xmlns:a16="http://schemas.microsoft.com/office/drawing/2014/main" id="{D78FD5AF-C469-487A-903C-6762CB10EA1E}"/>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28" name="Google Shape;1104;p85">
              <a:extLst>
                <a:ext uri="{FF2B5EF4-FFF2-40B4-BE49-F238E27FC236}">
                  <a16:creationId xmlns:a16="http://schemas.microsoft.com/office/drawing/2014/main" id="{635CDC00-4566-47A6-BA2D-9CBBDFCE7EBC}"/>
                </a:ext>
              </a:extLst>
            </p:cNvPr>
            <p:cNvPicPr preferRelativeResize="0"/>
            <p:nvPr/>
          </p:nvPicPr>
          <p:blipFill>
            <a:blip r:embed="rId8">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Tree>
    <p:extLst>
      <p:ext uri="{BB962C8B-B14F-4D97-AF65-F5344CB8AC3E}">
        <p14:creationId xmlns:p14="http://schemas.microsoft.com/office/powerpoint/2010/main" val="3168535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1E7B6-16F8-4EA8-9B9F-7ABCFC7DBF30}"/>
              </a:ext>
            </a:extLst>
          </p:cNvPr>
          <p:cNvSpPr>
            <a:spLocks noGrp="1"/>
          </p:cNvSpPr>
          <p:nvPr>
            <p:ph type="title"/>
          </p:nvPr>
        </p:nvSpPr>
        <p:spPr/>
        <p:txBody>
          <a:bodyPr/>
          <a:lstStyle/>
          <a:p>
            <a:r>
              <a:rPr lang="fr-FR" dirty="0"/>
              <a:t>l’IA : concrètement c’est quoi ?</a:t>
            </a:r>
          </a:p>
        </p:txBody>
      </p:sp>
      <p:sp>
        <p:nvSpPr>
          <p:cNvPr id="3" name="Espace réservé du contenu 2">
            <a:extLst>
              <a:ext uri="{FF2B5EF4-FFF2-40B4-BE49-F238E27FC236}">
                <a16:creationId xmlns:a16="http://schemas.microsoft.com/office/drawing/2014/main" id="{D580B014-C86A-4EDA-A10E-0BF900428577}"/>
              </a:ext>
            </a:extLst>
          </p:cNvPr>
          <p:cNvSpPr>
            <a:spLocks noGrp="1"/>
          </p:cNvSpPr>
          <p:nvPr>
            <p:ph idx="1"/>
          </p:nvPr>
        </p:nvSpPr>
        <p:spPr/>
        <p:txBody>
          <a:bodyPr/>
          <a:lstStyle/>
          <a:p>
            <a:pPr marL="0" indent="0">
              <a:buNone/>
            </a:pPr>
            <a:r>
              <a:rPr lang="fr-FR" dirty="0"/>
              <a:t>Laissons la parole à Cédric Villani :</a:t>
            </a:r>
          </a:p>
          <a:p>
            <a:pPr marL="0" indent="0">
              <a:buNone/>
            </a:pPr>
            <a:endParaRPr lang="fr-FR" dirty="0"/>
          </a:p>
          <a:p>
            <a:pPr marL="0" indent="0">
              <a:buNone/>
            </a:pPr>
            <a:r>
              <a:rPr lang="fr-FR" dirty="0">
                <a:hlinkClick r:id="rId3"/>
              </a:rPr>
              <a:t>https://www.youtube.com/watch?v=5ck_PjZ9B1I</a:t>
            </a:r>
            <a:endParaRPr lang="fr-FR" dirty="0"/>
          </a:p>
          <a:p>
            <a:pPr marL="0" indent="0">
              <a:buNone/>
            </a:pPr>
            <a:endParaRPr lang="fr-FR" dirty="0"/>
          </a:p>
        </p:txBody>
      </p:sp>
    </p:spTree>
    <p:extLst>
      <p:ext uri="{BB962C8B-B14F-4D97-AF65-F5344CB8AC3E}">
        <p14:creationId xmlns:p14="http://schemas.microsoft.com/office/powerpoint/2010/main" val="101112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C0030B-D2D2-440A-A616-C4CE66D863FD}"/>
              </a:ext>
            </a:extLst>
          </p:cNvPr>
          <p:cNvSpPr>
            <a:spLocks noGrp="1"/>
          </p:cNvSpPr>
          <p:nvPr>
            <p:ph type="title"/>
          </p:nvPr>
        </p:nvSpPr>
        <p:spPr/>
        <p:txBody>
          <a:bodyPr/>
          <a:lstStyle/>
          <a:p>
            <a:r>
              <a:rPr lang="fr-FR" altLang="fr-FR" sz="4400" dirty="0">
                <a:solidFill>
                  <a:srgbClr val="202124"/>
                </a:solidFill>
                <a:latin typeface="Google Sans"/>
              </a:rPr>
              <a:t>Domaine agricole : d’autres exemples</a:t>
            </a:r>
            <a:endParaRPr lang="fr-FR" dirty="0"/>
          </a:p>
        </p:txBody>
      </p:sp>
      <p:sp>
        <p:nvSpPr>
          <p:cNvPr id="3" name="Espace réservé du texte 7">
            <a:extLst>
              <a:ext uri="{FF2B5EF4-FFF2-40B4-BE49-F238E27FC236}">
                <a16:creationId xmlns:a16="http://schemas.microsoft.com/office/drawing/2014/main" id="{E798D412-3085-4DB6-9509-C7E2914AB28B}"/>
              </a:ext>
            </a:extLst>
          </p:cNvPr>
          <p:cNvSpPr txBox="1">
            <a:spLocks/>
          </p:cNvSpPr>
          <p:nvPr/>
        </p:nvSpPr>
        <p:spPr>
          <a:xfrm>
            <a:off x="1523917" y="1556016"/>
            <a:ext cx="3681185" cy="444595"/>
          </a:xfrm>
          <a:prstGeom prst="rect">
            <a:avLst/>
          </a:prstGeom>
        </p:spPr>
        <p:txBody>
          <a:bodyPr/>
          <a:lst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fr-FR" sz="1237" b="1" dirty="0">
                <a:solidFill>
                  <a:schemeClr val="accent5"/>
                </a:solidFill>
              </a:rPr>
              <a:t>Détection des maladies liées au blé</a:t>
            </a:r>
            <a:endParaRPr lang="fr-FR" sz="1237" b="1" strike="sngStrike" dirty="0">
              <a:solidFill>
                <a:schemeClr val="accent5"/>
              </a:solidFill>
            </a:endParaRPr>
          </a:p>
        </p:txBody>
      </p:sp>
      <p:pic>
        <p:nvPicPr>
          <p:cNvPr id="4" name="Picture 2" descr="Photos of healthy and different incidences of yellow-rust-infected... |  Download Scientific Diagram">
            <a:extLst>
              <a:ext uri="{FF2B5EF4-FFF2-40B4-BE49-F238E27FC236}">
                <a16:creationId xmlns:a16="http://schemas.microsoft.com/office/drawing/2014/main" id="{7B764D54-8632-4B84-84CB-438034ACD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544" y="2058478"/>
            <a:ext cx="2635619" cy="13705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7B03F7F-D491-4B00-AABD-9A57C19FBEB0}"/>
              </a:ext>
            </a:extLst>
          </p:cNvPr>
          <p:cNvSpPr/>
          <p:nvPr/>
        </p:nvSpPr>
        <p:spPr>
          <a:xfrm>
            <a:off x="1634443" y="3507852"/>
            <a:ext cx="3883018" cy="531877"/>
          </a:xfrm>
          <a:prstGeom prst="rect">
            <a:avLst/>
          </a:prstGeom>
        </p:spPr>
        <p:txBody>
          <a:bodyPr wrap="square">
            <a:spAutoFit/>
          </a:bodyPr>
          <a:lstStyle/>
          <a:p>
            <a:r>
              <a:rPr lang="fr-FR" sz="952" u="sng" dirty="0"/>
              <a:t>https://www.researchgate.net/publication/323783232_New_Spectral_Index_for_Detecting_Wheat_Yellow_Rust_Using_Sentinel-2_Multispectral_Imagery</a:t>
            </a:r>
          </a:p>
        </p:txBody>
      </p:sp>
      <p:sp>
        <p:nvSpPr>
          <p:cNvPr id="6" name="Espace réservé du texte 7">
            <a:extLst>
              <a:ext uri="{FF2B5EF4-FFF2-40B4-BE49-F238E27FC236}">
                <a16:creationId xmlns:a16="http://schemas.microsoft.com/office/drawing/2014/main" id="{A354A916-F2CB-49DB-82AB-D00403F33CC2}"/>
              </a:ext>
            </a:extLst>
          </p:cNvPr>
          <p:cNvSpPr txBox="1">
            <a:spLocks/>
          </p:cNvSpPr>
          <p:nvPr/>
        </p:nvSpPr>
        <p:spPr>
          <a:xfrm>
            <a:off x="6190970" y="1574318"/>
            <a:ext cx="4477115" cy="323938"/>
          </a:xfrm>
          <a:prstGeom prst="rect">
            <a:avLst/>
          </a:prstGeom>
        </p:spPr>
        <p:txBody>
          <a:bodyPr/>
          <a:lst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fr-FR" sz="1237" b="1" dirty="0">
                <a:solidFill>
                  <a:schemeClr val="accent5"/>
                </a:solidFill>
              </a:rPr>
              <a:t>Traitement localisé des mauvaises herbes</a:t>
            </a:r>
          </a:p>
        </p:txBody>
      </p:sp>
      <p:pic>
        <p:nvPicPr>
          <p:cNvPr id="7" name="Image 6">
            <a:extLst>
              <a:ext uri="{FF2B5EF4-FFF2-40B4-BE49-F238E27FC236}">
                <a16:creationId xmlns:a16="http://schemas.microsoft.com/office/drawing/2014/main" id="{48421107-96A6-42F2-946E-09CA4F97AE99}"/>
              </a:ext>
            </a:extLst>
          </p:cNvPr>
          <p:cNvPicPr>
            <a:picLocks noChangeAspect="1"/>
          </p:cNvPicPr>
          <p:nvPr/>
        </p:nvPicPr>
        <p:blipFill>
          <a:blip r:embed="rId4"/>
          <a:stretch>
            <a:fillRect/>
          </a:stretch>
        </p:blipFill>
        <p:spPr>
          <a:xfrm>
            <a:off x="7329264" y="2058478"/>
            <a:ext cx="2200526" cy="1370522"/>
          </a:xfrm>
          <a:prstGeom prst="rect">
            <a:avLst/>
          </a:prstGeom>
        </p:spPr>
      </p:pic>
      <p:sp>
        <p:nvSpPr>
          <p:cNvPr id="8" name="Rectangle 7">
            <a:extLst>
              <a:ext uri="{FF2B5EF4-FFF2-40B4-BE49-F238E27FC236}">
                <a16:creationId xmlns:a16="http://schemas.microsoft.com/office/drawing/2014/main" id="{B87D0643-3607-416A-A85F-FAD408720643}"/>
              </a:ext>
            </a:extLst>
          </p:cNvPr>
          <p:cNvSpPr/>
          <p:nvPr/>
        </p:nvSpPr>
        <p:spPr>
          <a:xfrm>
            <a:off x="7329265" y="3429001"/>
            <a:ext cx="2230821" cy="238848"/>
          </a:xfrm>
          <a:prstGeom prst="rect">
            <a:avLst/>
          </a:prstGeom>
        </p:spPr>
        <p:txBody>
          <a:bodyPr wrap="square">
            <a:spAutoFit/>
          </a:bodyPr>
          <a:lstStyle/>
          <a:p>
            <a:r>
              <a:rPr lang="fr-FR" sz="952" u="sng" dirty="0"/>
              <a:t>https://carbonbee-agtech.fr/#technology</a:t>
            </a:r>
          </a:p>
        </p:txBody>
      </p:sp>
      <p:pic>
        <p:nvPicPr>
          <p:cNvPr id="9" name="Picture 2">
            <a:extLst>
              <a:ext uri="{FF2B5EF4-FFF2-40B4-BE49-F238E27FC236}">
                <a16:creationId xmlns:a16="http://schemas.microsoft.com/office/drawing/2014/main" id="{7662DCA9-BD7E-40F5-B5A5-818A8DD4B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44" y="4438282"/>
            <a:ext cx="3033381" cy="1218226"/>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texte 7">
            <a:extLst>
              <a:ext uri="{FF2B5EF4-FFF2-40B4-BE49-F238E27FC236}">
                <a16:creationId xmlns:a16="http://schemas.microsoft.com/office/drawing/2014/main" id="{074A78B8-F7F9-4D4C-9D1F-FB13D126A369}"/>
              </a:ext>
            </a:extLst>
          </p:cNvPr>
          <p:cNvSpPr txBox="1">
            <a:spLocks/>
          </p:cNvSpPr>
          <p:nvPr/>
        </p:nvSpPr>
        <p:spPr>
          <a:xfrm>
            <a:off x="2184343" y="4187360"/>
            <a:ext cx="3681185" cy="444595"/>
          </a:xfrm>
          <a:prstGeom prst="rect">
            <a:avLst/>
          </a:prstGeom>
        </p:spPr>
        <p:txBody>
          <a:bodyPr/>
          <a:lst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fr-FR" sz="1237" b="1" dirty="0">
                <a:solidFill>
                  <a:schemeClr val="accent5"/>
                </a:solidFill>
              </a:rPr>
              <a:t>Reconnaissance des espèces</a:t>
            </a:r>
          </a:p>
        </p:txBody>
      </p:sp>
      <p:sp>
        <p:nvSpPr>
          <p:cNvPr id="11" name="Rectangle 10">
            <a:extLst>
              <a:ext uri="{FF2B5EF4-FFF2-40B4-BE49-F238E27FC236}">
                <a16:creationId xmlns:a16="http://schemas.microsoft.com/office/drawing/2014/main" id="{6DEC1CCA-2942-4C8A-9433-A0F493F2D0DA}"/>
              </a:ext>
            </a:extLst>
          </p:cNvPr>
          <p:cNvSpPr/>
          <p:nvPr/>
        </p:nvSpPr>
        <p:spPr>
          <a:xfrm>
            <a:off x="2508244" y="5646970"/>
            <a:ext cx="3033381" cy="385362"/>
          </a:xfrm>
          <a:prstGeom prst="rect">
            <a:avLst/>
          </a:prstGeom>
        </p:spPr>
        <p:txBody>
          <a:bodyPr wrap="square">
            <a:spAutoFit/>
          </a:bodyPr>
          <a:lstStyle/>
          <a:p>
            <a:r>
              <a:rPr lang="fr-FR" sz="952" dirty="0"/>
              <a:t>https://www.sciencedirect.com/science/article/abs/pii/S0168169916304665?via%3Dihub</a:t>
            </a:r>
          </a:p>
        </p:txBody>
      </p:sp>
      <p:pic>
        <p:nvPicPr>
          <p:cNvPr id="12" name="Picture 4" descr="Fig. 1. Foreign matter and cotton samples: 1">
            <a:extLst>
              <a:ext uri="{FF2B5EF4-FFF2-40B4-BE49-F238E27FC236}">
                <a16:creationId xmlns:a16="http://schemas.microsoft.com/office/drawing/2014/main" id="{812A5232-4E62-4F48-808A-445E60572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8061" y="4386791"/>
            <a:ext cx="1985330" cy="142327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4D78238-1F5A-4723-8138-CDA9F9ABAA91}"/>
              </a:ext>
            </a:extLst>
          </p:cNvPr>
          <p:cNvSpPr/>
          <p:nvPr/>
        </p:nvSpPr>
        <p:spPr>
          <a:xfrm>
            <a:off x="6762916" y="5844445"/>
            <a:ext cx="2635619" cy="385362"/>
          </a:xfrm>
          <a:prstGeom prst="rect">
            <a:avLst/>
          </a:prstGeom>
        </p:spPr>
        <p:txBody>
          <a:bodyPr wrap="square">
            <a:spAutoFit/>
          </a:bodyPr>
          <a:lstStyle/>
          <a:p>
            <a:pPr algn="ctr"/>
            <a:r>
              <a:rPr lang="fr-FR" sz="952" dirty="0"/>
              <a:t>https://www.sciencedirect.com/science/article/abs/pii/S0168169916312224?via%3Dihub</a:t>
            </a:r>
          </a:p>
        </p:txBody>
      </p:sp>
      <p:sp>
        <p:nvSpPr>
          <p:cNvPr id="14" name="Espace réservé du texte 7">
            <a:extLst>
              <a:ext uri="{FF2B5EF4-FFF2-40B4-BE49-F238E27FC236}">
                <a16:creationId xmlns:a16="http://schemas.microsoft.com/office/drawing/2014/main" id="{B986E26A-B4BC-4F26-AC14-1FB0C5B0125E}"/>
              </a:ext>
            </a:extLst>
          </p:cNvPr>
          <p:cNvSpPr txBox="1">
            <a:spLocks/>
          </p:cNvSpPr>
          <p:nvPr/>
        </p:nvSpPr>
        <p:spPr>
          <a:xfrm>
            <a:off x="6240133" y="4079360"/>
            <a:ext cx="3681185" cy="444595"/>
          </a:xfrm>
          <a:prstGeom prst="rect">
            <a:avLst/>
          </a:prstGeom>
        </p:spPr>
        <p:txBody>
          <a:bodyPr/>
          <a:lst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a:lstStyle>
          <a:p>
            <a:pPr marL="0" indent="0" algn="ctr">
              <a:buNone/>
            </a:pPr>
            <a:r>
              <a:rPr lang="fr-FR" sz="1237" b="1" dirty="0">
                <a:solidFill>
                  <a:schemeClr val="accent5"/>
                </a:solidFill>
              </a:rPr>
              <a:t>Evaluation de la qualité</a:t>
            </a:r>
          </a:p>
        </p:txBody>
      </p:sp>
      <p:grpSp>
        <p:nvGrpSpPr>
          <p:cNvPr id="15" name="Google Shape;1102;p85">
            <a:extLst>
              <a:ext uri="{FF2B5EF4-FFF2-40B4-BE49-F238E27FC236}">
                <a16:creationId xmlns:a16="http://schemas.microsoft.com/office/drawing/2014/main" id="{72DF9449-E952-4971-B4EE-AFDA78EC51B8}"/>
              </a:ext>
            </a:extLst>
          </p:cNvPr>
          <p:cNvGrpSpPr/>
          <p:nvPr/>
        </p:nvGrpSpPr>
        <p:grpSpPr>
          <a:xfrm>
            <a:off x="10427517" y="196106"/>
            <a:ext cx="1612000" cy="1663600"/>
            <a:chOff x="2803162" y="1789350"/>
            <a:chExt cx="1209000" cy="1247700"/>
          </a:xfrm>
        </p:grpSpPr>
        <p:sp>
          <p:nvSpPr>
            <p:cNvPr id="16" name="Google Shape;1103;p85">
              <a:extLst>
                <a:ext uri="{FF2B5EF4-FFF2-40B4-BE49-F238E27FC236}">
                  <a16:creationId xmlns:a16="http://schemas.microsoft.com/office/drawing/2014/main" id="{F30614B3-2638-4738-8A7C-864DD06BAAA9}"/>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17" name="Google Shape;1104;p85">
              <a:extLst>
                <a:ext uri="{FF2B5EF4-FFF2-40B4-BE49-F238E27FC236}">
                  <a16:creationId xmlns:a16="http://schemas.microsoft.com/office/drawing/2014/main" id="{9B66CB2B-1231-486F-AADE-42552B09B77F}"/>
                </a:ext>
              </a:extLst>
            </p:cNvPr>
            <p:cNvPicPr preferRelativeResize="0"/>
            <p:nvPr/>
          </p:nvPicPr>
          <p:blipFill>
            <a:blip r:embed="rId7">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
        <p:nvSpPr>
          <p:cNvPr id="18" name="Ellipse 17">
            <a:extLst>
              <a:ext uri="{FF2B5EF4-FFF2-40B4-BE49-F238E27FC236}">
                <a16:creationId xmlns:a16="http://schemas.microsoft.com/office/drawing/2014/main" id="{385DF5E3-14B8-4C7B-9976-95A813B59D85}"/>
              </a:ext>
            </a:extLst>
          </p:cNvPr>
          <p:cNvSpPr/>
          <p:nvPr/>
        </p:nvSpPr>
        <p:spPr>
          <a:xfrm>
            <a:off x="309283" y="365124"/>
            <a:ext cx="528918" cy="5223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22000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descr="Une image contenant texte, extérieur, voiture, ciel&#10;&#10;Description générée automatiquement">
            <a:extLst>
              <a:ext uri="{FF2B5EF4-FFF2-40B4-BE49-F238E27FC236}">
                <a16:creationId xmlns:a16="http://schemas.microsoft.com/office/drawing/2014/main" id="{BBEDEF15-6AA9-4119-B648-4B1B6D6F0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2" name="Titre 1">
            <a:extLst>
              <a:ext uri="{FF2B5EF4-FFF2-40B4-BE49-F238E27FC236}">
                <a16:creationId xmlns:a16="http://schemas.microsoft.com/office/drawing/2014/main" id="{A9C0030B-D2D2-440A-A616-C4CE66D863FD}"/>
              </a:ext>
            </a:extLst>
          </p:cNvPr>
          <p:cNvSpPr>
            <a:spLocks noGrp="1"/>
          </p:cNvSpPr>
          <p:nvPr>
            <p:ph type="title"/>
          </p:nvPr>
        </p:nvSpPr>
        <p:spPr/>
        <p:txBody>
          <a:bodyPr/>
          <a:lstStyle/>
          <a:p>
            <a:r>
              <a:rPr lang="fr-FR" altLang="fr-FR" sz="4400" dirty="0">
                <a:solidFill>
                  <a:srgbClr val="202124"/>
                </a:solidFill>
                <a:latin typeface="Google Sans"/>
              </a:rPr>
              <a:t>Exemple d’Uber</a:t>
            </a:r>
            <a:endParaRPr lang="fr-FR" dirty="0"/>
          </a:p>
        </p:txBody>
      </p:sp>
      <p:grpSp>
        <p:nvGrpSpPr>
          <p:cNvPr id="15" name="Google Shape;1102;p85">
            <a:extLst>
              <a:ext uri="{FF2B5EF4-FFF2-40B4-BE49-F238E27FC236}">
                <a16:creationId xmlns:a16="http://schemas.microsoft.com/office/drawing/2014/main" id="{72DF9449-E952-4971-B4EE-AFDA78EC51B8}"/>
              </a:ext>
            </a:extLst>
          </p:cNvPr>
          <p:cNvGrpSpPr/>
          <p:nvPr/>
        </p:nvGrpSpPr>
        <p:grpSpPr>
          <a:xfrm>
            <a:off x="10152013" y="365125"/>
            <a:ext cx="1612000" cy="1663600"/>
            <a:chOff x="2803162" y="1789350"/>
            <a:chExt cx="1209000" cy="1247700"/>
          </a:xfrm>
        </p:grpSpPr>
        <p:sp>
          <p:nvSpPr>
            <p:cNvPr id="16" name="Google Shape;1103;p85">
              <a:extLst>
                <a:ext uri="{FF2B5EF4-FFF2-40B4-BE49-F238E27FC236}">
                  <a16:creationId xmlns:a16="http://schemas.microsoft.com/office/drawing/2014/main" id="{F30614B3-2638-4738-8A7C-864DD06BAAA9}"/>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17" name="Google Shape;1104;p85">
              <a:extLst>
                <a:ext uri="{FF2B5EF4-FFF2-40B4-BE49-F238E27FC236}">
                  <a16:creationId xmlns:a16="http://schemas.microsoft.com/office/drawing/2014/main" id="{9B66CB2B-1231-486F-AADE-42552B09B77F}"/>
                </a:ext>
              </a:extLst>
            </p:cNvPr>
            <p:cNvPicPr preferRelativeResize="0"/>
            <p:nvPr/>
          </p:nvPicPr>
          <p:blipFill>
            <a:blip r:embed="rId4">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pic>
        <p:nvPicPr>
          <p:cNvPr id="21" name="Image 20" descr="Une image contenant texte, signe, extérieur, graphiques vectoriels&#10;&#10;Description générée automatiquement">
            <a:extLst>
              <a:ext uri="{FF2B5EF4-FFF2-40B4-BE49-F238E27FC236}">
                <a16:creationId xmlns:a16="http://schemas.microsoft.com/office/drawing/2014/main" id="{2EFEABCA-98A8-43E7-9CB2-0EAE0683A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8490" y="2055813"/>
            <a:ext cx="3467271" cy="3467271"/>
          </a:xfrm>
          <a:prstGeom prst="rect">
            <a:avLst/>
          </a:prstGeom>
        </p:spPr>
      </p:pic>
    </p:spTree>
    <p:extLst>
      <p:ext uri="{BB962C8B-B14F-4D97-AF65-F5344CB8AC3E}">
        <p14:creationId xmlns:p14="http://schemas.microsoft.com/office/powerpoint/2010/main" val="231349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27179-ED8B-415B-BB63-6FFB8DA3E8C0}"/>
              </a:ext>
            </a:extLst>
          </p:cNvPr>
          <p:cNvSpPr>
            <a:spLocks noGrp="1"/>
          </p:cNvSpPr>
          <p:nvPr>
            <p:ph type="title"/>
          </p:nvPr>
        </p:nvSpPr>
        <p:spPr>
          <a:xfrm>
            <a:off x="838200" y="365125"/>
            <a:ext cx="9313813" cy="1325563"/>
          </a:xfrm>
        </p:spPr>
        <p:txBody>
          <a:bodyPr>
            <a:normAutofit/>
          </a:bodyPr>
          <a:lstStyle/>
          <a:p>
            <a:r>
              <a:rPr lang="fr" sz="4000" b="1" dirty="0">
                <a:solidFill>
                  <a:schemeClr val="dk1"/>
                </a:solidFill>
                <a:highlight>
                  <a:srgbClr val="FFFFFF"/>
                </a:highlight>
              </a:rPr>
              <a:t>Détection par caméra de dangers ou défauts</a:t>
            </a:r>
            <a:endParaRPr lang="fr-FR" sz="4000" b="1" dirty="0"/>
          </a:p>
        </p:txBody>
      </p:sp>
      <p:grpSp>
        <p:nvGrpSpPr>
          <p:cNvPr id="6" name="Google Shape;1148;p87">
            <a:extLst>
              <a:ext uri="{FF2B5EF4-FFF2-40B4-BE49-F238E27FC236}">
                <a16:creationId xmlns:a16="http://schemas.microsoft.com/office/drawing/2014/main" id="{4FEB3255-35BF-47D9-86EB-200C9336FF8D}"/>
              </a:ext>
            </a:extLst>
          </p:cNvPr>
          <p:cNvGrpSpPr/>
          <p:nvPr/>
        </p:nvGrpSpPr>
        <p:grpSpPr>
          <a:xfrm>
            <a:off x="838163" y="2143967"/>
            <a:ext cx="4592800" cy="3860911"/>
            <a:chOff x="92410" y="1596545"/>
            <a:chExt cx="3444600" cy="2895683"/>
          </a:xfrm>
        </p:grpSpPr>
        <p:sp>
          <p:nvSpPr>
            <p:cNvPr id="7" name="Google Shape;1149;p87">
              <a:extLst>
                <a:ext uri="{FF2B5EF4-FFF2-40B4-BE49-F238E27FC236}">
                  <a16:creationId xmlns:a16="http://schemas.microsoft.com/office/drawing/2014/main" id="{F380CBD8-3583-40EA-9BBB-C8244CF4F657}"/>
                </a:ext>
              </a:extLst>
            </p:cNvPr>
            <p:cNvSpPr txBox="1"/>
            <p:nvPr/>
          </p:nvSpPr>
          <p:spPr>
            <a:xfrm>
              <a:off x="92410" y="4249828"/>
              <a:ext cx="3444600" cy="242400"/>
            </a:xfrm>
            <a:prstGeom prst="rect">
              <a:avLst/>
            </a:prstGeom>
            <a:noFill/>
            <a:ln>
              <a:noFill/>
            </a:ln>
          </p:spPr>
          <p:txBody>
            <a:bodyPr spcFirstLastPara="1" wrap="square" lIns="91433" tIns="45700" rIns="91433" bIns="45700" anchor="t" anchorCtr="0">
              <a:noAutofit/>
            </a:bodyPr>
            <a:lstStyle/>
            <a:p>
              <a:pPr algn="ctr"/>
              <a:endParaRPr sz="2400" b="1" dirty="0">
                <a:solidFill>
                  <a:srgbClr val="003366"/>
                </a:solidFill>
                <a:latin typeface="Ubuntu"/>
                <a:ea typeface="Ubuntu"/>
                <a:cs typeface="Ubuntu"/>
                <a:sym typeface="Ubuntu"/>
              </a:endParaRPr>
            </a:p>
          </p:txBody>
        </p:sp>
        <p:pic>
          <p:nvPicPr>
            <p:cNvPr id="8" name="Google Shape;1150;p87" descr="Une image contenant bâtiment, intérieur, plancher, terrain&#10;&#10;Description générée automatiquement">
              <a:extLst>
                <a:ext uri="{FF2B5EF4-FFF2-40B4-BE49-F238E27FC236}">
                  <a16:creationId xmlns:a16="http://schemas.microsoft.com/office/drawing/2014/main" id="{C39DBC29-5931-450E-815A-325AD731BA9B}"/>
                </a:ext>
              </a:extLst>
            </p:cNvPr>
            <p:cNvPicPr preferRelativeResize="0"/>
            <p:nvPr/>
          </p:nvPicPr>
          <p:blipFill rotWithShape="1">
            <a:blip r:embed="rId3">
              <a:alphaModFix/>
            </a:blip>
            <a:srcRect l="39792" t="-410" r="4231" b="409"/>
            <a:stretch/>
          </p:blipFill>
          <p:spPr>
            <a:xfrm>
              <a:off x="107943" y="1596545"/>
              <a:ext cx="3429067" cy="2165175"/>
            </a:xfrm>
            <a:prstGeom prst="rect">
              <a:avLst/>
            </a:prstGeom>
            <a:noFill/>
            <a:ln>
              <a:noFill/>
            </a:ln>
          </p:spPr>
        </p:pic>
      </p:grpSp>
      <p:grpSp>
        <p:nvGrpSpPr>
          <p:cNvPr id="9" name="Google Shape;1102;p85">
            <a:extLst>
              <a:ext uri="{FF2B5EF4-FFF2-40B4-BE49-F238E27FC236}">
                <a16:creationId xmlns:a16="http://schemas.microsoft.com/office/drawing/2014/main" id="{E7F10F23-CB56-4371-8CE6-A3EB2D302924}"/>
              </a:ext>
            </a:extLst>
          </p:cNvPr>
          <p:cNvGrpSpPr/>
          <p:nvPr/>
        </p:nvGrpSpPr>
        <p:grpSpPr>
          <a:xfrm>
            <a:off x="10152013" y="365125"/>
            <a:ext cx="1612000" cy="1663600"/>
            <a:chOff x="2803162" y="1789350"/>
            <a:chExt cx="1209000" cy="1247700"/>
          </a:xfrm>
        </p:grpSpPr>
        <p:sp>
          <p:nvSpPr>
            <p:cNvPr id="10" name="Google Shape;1103;p85">
              <a:extLst>
                <a:ext uri="{FF2B5EF4-FFF2-40B4-BE49-F238E27FC236}">
                  <a16:creationId xmlns:a16="http://schemas.microsoft.com/office/drawing/2014/main" id="{E99A038B-FB80-435C-845A-06B428D31705}"/>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11" name="Google Shape;1104;p85">
              <a:extLst>
                <a:ext uri="{FF2B5EF4-FFF2-40B4-BE49-F238E27FC236}">
                  <a16:creationId xmlns:a16="http://schemas.microsoft.com/office/drawing/2014/main" id="{B5B35509-28FD-4F53-844E-A1C097F8FDF1}"/>
                </a:ext>
              </a:extLst>
            </p:cNvPr>
            <p:cNvPicPr preferRelativeResize="0"/>
            <p:nvPr/>
          </p:nvPicPr>
          <p:blipFill>
            <a:blip r:embed="rId4">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pic>
        <p:nvPicPr>
          <p:cNvPr id="12" name="Image 11">
            <a:extLst>
              <a:ext uri="{FF2B5EF4-FFF2-40B4-BE49-F238E27FC236}">
                <a16:creationId xmlns:a16="http://schemas.microsoft.com/office/drawing/2014/main" id="{4E17E447-CF46-4076-946F-73872D852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8393" y="2143967"/>
            <a:ext cx="4579620" cy="3053080"/>
          </a:xfrm>
          <a:prstGeom prst="rect">
            <a:avLst/>
          </a:prstGeom>
        </p:spPr>
      </p:pic>
      <p:sp>
        <p:nvSpPr>
          <p:cNvPr id="14" name="ZoneTexte 13">
            <a:extLst>
              <a:ext uri="{FF2B5EF4-FFF2-40B4-BE49-F238E27FC236}">
                <a16:creationId xmlns:a16="http://schemas.microsoft.com/office/drawing/2014/main" id="{C7EACD2B-75B4-4B9F-BC97-E3184DA5F4C4}"/>
              </a:ext>
            </a:extLst>
          </p:cNvPr>
          <p:cNvSpPr txBox="1"/>
          <p:nvPr/>
        </p:nvSpPr>
        <p:spPr>
          <a:xfrm>
            <a:off x="86563" y="5294264"/>
            <a:ext cx="6096000" cy="369332"/>
          </a:xfrm>
          <a:prstGeom prst="rect">
            <a:avLst/>
          </a:prstGeom>
          <a:noFill/>
        </p:spPr>
        <p:txBody>
          <a:bodyPr wrap="square">
            <a:spAutoFit/>
          </a:bodyPr>
          <a:lstStyle/>
          <a:p>
            <a:pPr algn="ctr"/>
            <a:r>
              <a:rPr lang="fr-FR" sz="1800" b="1" dirty="0">
                <a:latin typeface="Ubuntu"/>
                <a:ea typeface="Ubuntu"/>
                <a:cs typeface="Ubuntu"/>
                <a:sym typeface="Ubuntu"/>
              </a:rPr>
              <a:t>SÉCURITÉ : VIDÉO PROTECTION AUGMENTÉE</a:t>
            </a:r>
          </a:p>
        </p:txBody>
      </p:sp>
      <p:sp>
        <p:nvSpPr>
          <p:cNvPr id="15" name="ZoneTexte 14">
            <a:extLst>
              <a:ext uri="{FF2B5EF4-FFF2-40B4-BE49-F238E27FC236}">
                <a16:creationId xmlns:a16="http://schemas.microsoft.com/office/drawing/2014/main" id="{693A6404-86BB-4B73-8550-BA2A69F55EED}"/>
              </a:ext>
            </a:extLst>
          </p:cNvPr>
          <p:cNvSpPr txBox="1"/>
          <p:nvPr/>
        </p:nvSpPr>
        <p:spPr>
          <a:xfrm>
            <a:off x="5620203" y="5320116"/>
            <a:ext cx="6096000" cy="646331"/>
          </a:xfrm>
          <a:prstGeom prst="rect">
            <a:avLst/>
          </a:prstGeom>
          <a:noFill/>
        </p:spPr>
        <p:txBody>
          <a:bodyPr wrap="square">
            <a:spAutoFit/>
          </a:bodyPr>
          <a:lstStyle/>
          <a:p>
            <a:pPr algn="ctr"/>
            <a:r>
              <a:rPr lang="fr-FR" sz="1800" b="1" dirty="0">
                <a:latin typeface="Ubuntu"/>
                <a:ea typeface="Ubuntu"/>
                <a:cs typeface="Ubuntu"/>
                <a:sym typeface="Ubuntu"/>
              </a:rPr>
              <a:t>INDUSTRIE  : DETECTION DES DEFAUTS DE PRODUCTION </a:t>
            </a:r>
          </a:p>
        </p:txBody>
      </p:sp>
    </p:spTree>
    <p:extLst>
      <p:ext uri="{BB962C8B-B14F-4D97-AF65-F5344CB8AC3E}">
        <p14:creationId xmlns:p14="http://schemas.microsoft.com/office/powerpoint/2010/main" val="101791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E205E-621A-4117-99E4-9E3FD4B4A6AC}"/>
              </a:ext>
            </a:extLst>
          </p:cNvPr>
          <p:cNvSpPr>
            <a:spLocks noGrp="1"/>
          </p:cNvSpPr>
          <p:nvPr>
            <p:ph type="title"/>
          </p:nvPr>
        </p:nvSpPr>
        <p:spPr/>
        <p:txBody>
          <a:bodyPr>
            <a:normAutofit/>
          </a:bodyPr>
          <a:lstStyle/>
          <a:p>
            <a:r>
              <a:rPr lang="fr-FR" b="1" dirty="0"/>
              <a:t>L'intelligence artificielle pour trier les </a:t>
            </a:r>
            <a:br>
              <a:rPr lang="fr-FR" b="1" dirty="0"/>
            </a:br>
            <a:r>
              <a:rPr lang="fr-FR" b="1" dirty="0"/>
              <a:t>déchets</a:t>
            </a:r>
            <a:endParaRPr lang="fr-FR" dirty="0"/>
          </a:p>
        </p:txBody>
      </p:sp>
      <p:pic>
        <p:nvPicPr>
          <p:cNvPr id="4" name="Image 3" descr="Une image contenant intérieur, jouet&#10;&#10;Description générée automatiquement">
            <a:extLst>
              <a:ext uri="{FF2B5EF4-FFF2-40B4-BE49-F238E27FC236}">
                <a16:creationId xmlns:a16="http://schemas.microsoft.com/office/drawing/2014/main" id="{A4F9674C-84E6-4645-9FE0-2AA729278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79" y="2164079"/>
            <a:ext cx="7559041" cy="3968497"/>
          </a:xfrm>
          <a:prstGeom prst="rect">
            <a:avLst/>
          </a:prstGeom>
        </p:spPr>
      </p:pic>
      <p:grpSp>
        <p:nvGrpSpPr>
          <p:cNvPr id="5" name="Google Shape;1102;p85">
            <a:extLst>
              <a:ext uri="{FF2B5EF4-FFF2-40B4-BE49-F238E27FC236}">
                <a16:creationId xmlns:a16="http://schemas.microsoft.com/office/drawing/2014/main" id="{5716BA6A-FD96-4665-BDED-2AE6A2869D3C}"/>
              </a:ext>
            </a:extLst>
          </p:cNvPr>
          <p:cNvGrpSpPr/>
          <p:nvPr/>
        </p:nvGrpSpPr>
        <p:grpSpPr>
          <a:xfrm>
            <a:off x="10152013" y="365125"/>
            <a:ext cx="1612000" cy="1663600"/>
            <a:chOff x="2803162" y="1789350"/>
            <a:chExt cx="1209000" cy="1247700"/>
          </a:xfrm>
        </p:grpSpPr>
        <p:sp>
          <p:nvSpPr>
            <p:cNvPr id="6" name="Google Shape;1103;p85">
              <a:extLst>
                <a:ext uri="{FF2B5EF4-FFF2-40B4-BE49-F238E27FC236}">
                  <a16:creationId xmlns:a16="http://schemas.microsoft.com/office/drawing/2014/main" id="{097472D6-9842-4E21-978F-3D880A50FF18}"/>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7" name="Google Shape;1104;p85">
              <a:extLst>
                <a:ext uri="{FF2B5EF4-FFF2-40B4-BE49-F238E27FC236}">
                  <a16:creationId xmlns:a16="http://schemas.microsoft.com/office/drawing/2014/main" id="{7F142D5A-7DDA-4CC0-8CBD-2220DC352818}"/>
                </a:ext>
              </a:extLst>
            </p:cNvPr>
            <p:cNvPicPr preferRelativeResize="0"/>
            <p:nvPr/>
          </p:nvPicPr>
          <p:blipFill>
            <a:blip r:embed="rId4">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Tree>
    <p:extLst>
      <p:ext uri="{BB962C8B-B14F-4D97-AF65-F5344CB8AC3E}">
        <p14:creationId xmlns:p14="http://schemas.microsoft.com/office/powerpoint/2010/main" val="795436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15265-1DBF-4EBC-90F1-975E0BC88C4F}"/>
              </a:ext>
            </a:extLst>
          </p:cNvPr>
          <p:cNvSpPr>
            <a:spLocks noGrp="1"/>
          </p:cNvSpPr>
          <p:nvPr>
            <p:ph type="title"/>
          </p:nvPr>
        </p:nvSpPr>
        <p:spPr/>
        <p:txBody>
          <a:bodyPr/>
          <a:lstStyle/>
          <a:p>
            <a:r>
              <a:rPr lang="fr-FR" dirty="0"/>
              <a:t>Les diagnostics médicaux</a:t>
            </a:r>
          </a:p>
        </p:txBody>
      </p:sp>
      <p:pic>
        <p:nvPicPr>
          <p:cNvPr id="4" name="Image 3" descr="Une image contenant texte&#10;&#10;Description générée automatiquement">
            <a:extLst>
              <a:ext uri="{FF2B5EF4-FFF2-40B4-BE49-F238E27FC236}">
                <a16:creationId xmlns:a16="http://schemas.microsoft.com/office/drawing/2014/main" id="{3AFC8801-671B-4A2C-8436-D8638E0AA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74" y="2000250"/>
            <a:ext cx="6090285" cy="4060190"/>
          </a:xfrm>
          <a:prstGeom prst="rect">
            <a:avLst/>
          </a:prstGeom>
        </p:spPr>
      </p:pic>
      <p:grpSp>
        <p:nvGrpSpPr>
          <p:cNvPr id="5" name="Google Shape;1102;p85">
            <a:extLst>
              <a:ext uri="{FF2B5EF4-FFF2-40B4-BE49-F238E27FC236}">
                <a16:creationId xmlns:a16="http://schemas.microsoft.com/office/drawing/2014/main" id="{96AD6569-BC7B-4777-BF16-C674018965A6}"/>
              </a:ext>
            </a:extLst>
          </p:cNvPr>
          <p:cNvGrpSpPr/>
          <p:nvPr/>
        </p:nvGrpSpPr>
        <p:grpSpPr>
          <a:xfrm>
            <a:off x="10152013" y="365125"/>
            <a:ext cx="1612000" cy="1663600"/>
            <a:chOff x="2803162" y="1789350"/>
            <a:chExt cx="1209000" cy="1247700"/>
          </a:xfrm>
        </p:grpSpPr>
        <p:sp>
          <p:nvSpPr>
            <p:cNvPr id="6" name="Google Shape;1103;p85">
              <a:extLst>
                <a:ext uri="{FF2B5EF4-FFF2-40B4-BE49-F238E27FC236}">
                  <a16:creationId xmlns:a16="http://schemas.microsoft.com/office/drawing/2014/main" id="{3DACAC99-7E46-41B6-BDAC-5C4C97C27708}"/>
                </a:ext>
              </a:extLst>
            </p:cNvPr>
            <p:cNvSpPr/>
            <p:nvPr/>
          </p:nvSpPr>
          <p:spPr>
            <a:xfrm>
              <a:off x="2803162" y="1789350"/>
              <a:ext cx="1209000" cy="1247700"/>
            </a:xfrm>
            <a:prstGeom prst="ellipse">
              <a:avLst/>
            </a:prstGeom>
            <a:solidFill>
              <a:srgbClr val="F3F3F3"/>
            </a:solidFill>
            <a:ln w="28575" cap="flat" cmpd="sng">
              <a:solidFill>
                <a:srgbClr val="2188DA"/>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7" name="Google Shape;1104;p85">
              <a:extLst>
                <a:ext uri="{FF2B5EF4-FFF2-40B4-BE49-F238E27FC236}">
                  <a16:creationId xmlns:a16="http://schemas.microsoft.com/office/drawing/2014/main" id="{5F6B6862-95AD-4B3E-94EA-9D420055B1AE}"/>
                </a:ext>
              </a:extLst>
            </p:cNvPr>
            <p:cNvPicPr preferRelativeResize="0"/>
            <p:nvPr/>
          </p:nvPicPr>
          <p:blipFill>
            <a:blip r:embed="rId4">
              <a:alphaModFix/>
            </a:blip>
            <a:stretch>
              <a:fillRect/>
            </a:stretch>
          </p:blipFill>
          <p:spPr>
            <a:xfrm>
              <a:off x="2890608" y="1893230"/>
              <a:ext cx="1034130" cy="1039956"/>
            </a:xfrm>
            <a:prstGeom prst="ellipse">
              <a:avLst/>
            </a:prstGeom>
            <a:noFill/>
            <a:ln w="9525" cap="flat" cmpd="sng">
              <a:solidFill>
                <a:srgbClr val="2188DA"/>
              </a:solidFill>
              <a:prstDash val="solid"/>
              <a:round/>
              <a:headEnd type="none" w="sm" len="sm"/>
              <a:tailEnd type="none" w="sm" len="sm"/>
            </a:ln>
          </p:spPr>
        </p:pic>
      </p:grpSp>
    </p:spTree>
    <p:extLst>
      <p:ext uri="{BB962C8B-B14F-4D97-AF65-F5344CB8AC3E}">
        <p14:creationId xmlns:p14="http://schemas.microsoft.com/office/powerpoint/2010/main" val="380590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E6999-FE9B-42B9-861B-0284129CE205}"/>
              </a:ext>
            </a:extLst>
          </p:cNvPr>
          <p:cNvSpPr>
            <a:spLocks noGrp="1"/>
          </p:cNvSpPr>
          <p:nvPr>
            <p:ph type="title"/>
          </p:nvPr>
        </p:nvSpPr>
        <p:spPr/>
        <p:txBody>
          <a:bodyPr/>
          <a:lstStyle/>
          <a:p>
            <a:r>
              <a:rPr lang="fr-FR" dirty="0"/>
              <a:t>Les </a:t>
            </a:r>
            <a:r>
              <a:rPr lang="fr-FR" dirty="0" err="1"/>
              <a:t>chatbots</a:t>
            </a:r>
            <a:r>
              <a:rPr lang="fr-FR" dirty="0"/>
              <a:t> pour améliorer l’expérience client</a:t>
            </a:r>
          </a:p>
        </p:txBody>
      </p:sp>
      <p:grpSp>
        <p:nvGrpSpPr>
          <p:cNvPr id="10" name="Google Shape;1105;p85">
            <a:extLst>
              <a:ext uri="{FF2B5EF4-FFF2-40B4-BE49-F238E27FC236}">
                <a16:creationId xmlns:a16="http://schemas.microsoft.com/office/drawing/2014/main" id="{42779CBD-FF92-4BF0-BA0E-22F53265CD2F}"/>
              </a:ext>
            </a:extLst>
          </p:cNvPr>
          <p:cNvGrpSpPr/>
          <p:nvPr/>
        </p:nvGrpSpPr>
        <p:grpSpPr>
          <a:xfrm>
            <a:off x="10432600" y="196106"/>
            <a:ext cx="1612000" cy="1663600"/>
            <a:chOff x="4986712" y="1806825"/>
            <a:chExt cx="1209000" cy="1247700"/>
          </a:xfrm>
        </p:grpSpPr>
        <p:sp>
          <p:nvSpPr>
            <p:cNvPr id="11" name="Google Shape;1106;p85">
              <a:extLst>
                <a:ext uri="{FF2B5EF4-FFF2-40B4-BE49-F238E27FC236}">
                  <a16:creationId xmlns:a16="http://schemas.microsoft.com/office/drawing/2014/main" id="{537743F4-C582-403F-BAF9-57947C141D20}"/>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12" name="Google Shape;1107;p85">
              <a:extLst>
                <a:ext uri="{FF2B5EF4-FFF2-40B4-BE49-F238E27FC236}">
                  <a16:creationId xmlns:a16="http://schemas.microsoft.com/office/drawing/2014/main" id="{3862B9C6-83F1-407F-82F5-4F167C99B18F}"/>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3" name="Google Shape;1108;p85">
              <a:extLst>
                <a:ext uri="{FF2B5EF4-FFF2-40B4-BE49-F238E27FC236}">
                  <a16:creationId xmlns:a16="http://schemas.microsoft.com/office/drawing/2014/main" id="{C462FDB4-1F40-4D5D-9AFA-4E4D5A263D3B}"/>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4" name="Google Shape;1109;p85">
              <a:extLst>
                <a:ext uri="{FF2B5EF4-FFF2-40B4-BE49-F238E27FC236}">
                  <a16:creationId xmlns:a16="http://schemas.microsoft.com/office/drawing/2014/main" id="{703D8924-2016-432B-9036-988D747AD7C5}"/>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15" name="Google Shape;1110;p85">
              <a:extLst>
                <a:ext uri="{FF2B5EF4-FFF2-40B4-BE49-F238E27FC236}">
                  <a16:creationId xmlns:a16="http://schemas.microsoft.com/office/drawing/2014/main" id="{F02C0ACB-12CE-473B-A981-5448F1BB5B7D}"/>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pic>
        <p:nvPicPr>
          <p:cNvPr id="16" name="Google Shape;1824;p121">
            <a:extLst>
              <a:ext uri="{FF2B5EF4-FFF2-40B4-BE49-F238E27FC236}">
                <a16:creationId xmlns:a16="http://schemas.microsoft.com/office/drawing/2014/main" id="{829DF7BB-EEAC-47EA-B581-B58BB46680D9}"/>
              </a:ext>
            </a:extLst>
          </p:cNvPr>
          <p:cNvPicPr preferRelativeResize="0"/>
          <p:nvPr/>
        </p:nvPicPr>
        <p:blipFill rotWithShape="1">
          <a:blip r:embed="rId3">
            <a:alphaModFix/>
          </a:blip>
          <a:srcRect t="2069" b="19258"/>
          <a:stretch/>
        </p:blipFill>
        <p:spPr>
          <a:xfrm>
            <a:off x="7634020" y="1855621"/>
            <a:ext cx="4033480" cy="3998362"/>
          </a:xfrm>
          <a:prstGeom prst="rect">
            <a:avLst/>
          </a:prstGeom>
          <a:noFill/>
          <a:ln>
            <a:noFill/>
          </a:ln>
        </p:spPr>
      </p:pic>
      <p:sp>
        <p:nvSpPr>
          <p:cNvPr id="17" name="Google Shape;1826;p121">
            <a:extLst>
              <a:ext uri="{FF2B5EF4-FFF2-40B4-BE49-F238E27FC236}">
                <a16:creationId xmlns:a16="http://schemas.microsoft.com/office/drawing/2014/main" id="{F7198766-7FDC-4930-A9A3-61B57AD44CBD}"/>
              </a:ext>
            </a:extLst>
          </p:cNvPr>
          <p:cNvSpPr txBox="1"/>
          <p:nvPr/>
        </p:nvSpPr>
        <p:spPr>
          <a:xfrm>
            <a:off x="524500" y="1859706"/>
            <a:ext cx="6851660" cy="4074094"/>
          </a:xfrm>
          <a:prstGeom prst="rect">
            <a:avLst/>
          </a:prstGeom>
          <a:solidFill>
            <a:srgbClr val="F3F3F3"/>
          </a:solidFill>
          <a:ln>
            <a:noFill/>
          </a:ln>
        </p:spPr>
        <p:txBody>
          <a:bodyPr spcFirstLastPara="1" wrap="square" lIns="121900" tIns="121900" rIns="121900" bIns="121900" anchor="t" anchorCtr="0">
            <a:noAutofit/>
          </a:bodyPr>
          <a:lstStyle/>
          <a:p>
            <a:r>
              <a:rPr lang="fr" sz="1600" b="1" dirty="0">
                <a:solidFill>
                  <a:srgbClr val="BC1313"/>
                </a:solidFill>
                <a:latin typeface="Ubuntu"/>
                <a:ea typeface="Ubuntu"/>
                <a:cs typeface="Ubuntu"/>
                <a:sym typeface="Ubuntu"/>
              </a:rPr>
              <a:t>DÉFI​</a:t>
            </a:r>
            <a:endParaRPr sz="1600" b="1" dirty="0">
              <a:solidFill>
                <a:srgbClr val="BC1313"/>
              </a:solidFill>
              <a:latin typeface="Ubuntu"/>
              <a:ea typeface="Ubuntu"/>
              <a:cs typeface="Ubuntu"/>
              <a:sym typeface="Ubuntu"/>
            </a:endParaRPr>
          </a:p>
          <a:p>
            <a:pPr algn="just"/>
            <a:r>
              <a:rPr lang="fr" sz="1600" dirty="0">
                <a:solidFill>
                  <a:srgbClr val="434343"/>
                </a:solidFill>
                <a:latin typeface="Ubuntu"/>
                <a:ea typeface="Ubuntu"/>
                <a:cs typeface="Ubuntu"/>
                <a:sym typeface="Ubuntu"/>
              </a:rPr>
              <a:t>améliorer son expérience client en offrant des expériences personnalisées à des millions de clients </a:t>
            </a:r>
            <a:endParaRPr sz="1600" dirty="0">
              <a:solidFill>
                <a:srgbClr val="434343"/>
              </a:solidFill>
              <a:latin typeface="Ubuntu"/>
              <a:ea typeface="Ubuntu"/>
              <a:cs typeface="Ubuntu"/>
              <a:sym typeface="Ubuntu"/>
            </a:endParaRPr>
          </a:p>
          <a:p>
            <a:pPr algn="just"/>
            <a:endParaRPr sz="1600"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SOLUTION​</a:t>
            </a:r>
            <a:endParaRPr sz="1600" b="1" dirty="0">
              <a:solidFill>
                <a:srgbClr val="BC1313"/>
              </a:solidFill>
              <a:latin typeface="Ubuntu"/>
              <a:ea typeface="Ubuntu"/>
              <a:cs typeface="Ubuntu"/>
              <a:sym typeface="Ubuntu"/>
            </a:endParaRPr>
          </a:p>
          <a:p>
            <a:pPr algn="just"/>
            <a:r>
              <a:rPr lang="fr" sz="1600" dirty="0">
                <a:solidFill>
                  <a:srgbClr val="434343"/>
                </a:solidFill>
                <a:latin typeface="Ubuntu"/>
                <a:ea typeface="Ubuntu"/>
                <a:cs typeface="Ubuntu"/>
                <a:sym typeface="Ubuntu"/>
              </a:rPr>
              <a:t>Développement d’Aura, un </a:t>
            </a:r>
            <a:r>
              <a:rPr lang="fr" sz="1600" b="1" dirty="0">
                <a:solidFill>
                  <a:srgbClr val="434343"/>
                </a:solidFill>
                <a:latin typeface="Ubuntu"/>
                <a:ea typeface="Ubuntu"/>
                <a:cs typeface="Ubuntu"/>
                <a:sym typeface="Ubuntu"/>
              </a:rPr>
              <a:t>agent conversationnel intelligent et piloté par la voix</a:t>
            </a:r>
            <a:r>
              <a:rPr lang="fr" sz="1600" dirty="0">
                <a:solidFill>
                  <a:srgbClr val="434343"/>
                </a:solidFill>
                <a:latin typeface="Ubuntu"/>
                <a:ea typeface="Ubuntu"/>
                <a:cs typeface="Ubuntu"/>
                <a:sym typeface="Ubuntu"/>
              </a:rPr>
              <a:t>, qui interagit avec les clients pour fournir des services d'assistance complets : gestion du compte, informations sur les programmes télévisés et même changer de chaîne.​</a:t>
            </a:r>
            <a:endParaRPr sz="1600" dirty="0">
              <a:solidFill>
                <a:srgbClr val="434343"/>
              </a:solidFill>
              <a:latin typeface="Ubuntu"/>
              <a:ea typeface="Ubuntu"/>
              <a:cs typeface="Ubuntu"/>
              <a:sym typeface="Ubuntu"/>
            </a:endParaRPr>
          </a:p>
          <a:p>
            <a:pPr algn="just"/>
            <a:endParaRPr sz="1600" dirty="0">
              <a:solidFill>
                <a:srgbClr val="434343"/>
              </a:solidFill>
              <a:latin typeface="Ubuntu"/>
              <a:ea typeface="Ubuntu"/>
              <a:cs typeface="Ubuntu"/>
              <a:sym typeface="Ubuntu"/>
            </a:endParaRPr>
          </a:p>
          <a:p>
            <a:pPr algn="just"/>
            <a:r>
              <a:rPr lang="fr" sz="1600" b="1" dirty="0">
                <a:solidFill>
                  <a:srgbClr val="BC1313"/>
                </a:solidFill>
                <a:latin typeface="Ubuntu"/>
                <a:ea typeface="Ubuntu"/>
                <a:cs typeface="Ubuntu"/>
                <a:sym typeface="Ubuntu"/>
              </a:rPr>
              <a:t>AVANTAGES​</a:t>
            </a:r>
          </a:p>
          <a:p>
            <a:pPr algn="just"/>
            <a:r>
              <a:rPr lang="fr" sz="1600" dirty="0">
                <a:solidFill>
                  <a:srgbClr val="434343"/>
                </a:solidFill>
                <a:latin typeface="Ubuntu"/>
                <a:ea typeface="Ubuntu"/>
                <a:cs typeface="Ubuntu"/>
                <a:sym typeface="Ubuntu"/>
              </a:rPr>
              <a:t>Engagement et satisfaction client accrus​</a:t>
            </a:r>
          </a:p>
          <a:p>
            <a:pPr algn="just"/>
            <a:r>
              <a:rPr lang="fr" sz="1600" dirty="0">
                <a:solidFill>
                  <a:srgbClr val="434343"/>
                </a:solidFill>
                <a:latin typeface="Ubuntu"/>
                <a:ea typeface="Ubuntu"/>
                <a:cs typeface="Ubuntu"/>
                <a:sym typeface="Ubuntu"/>
              </a:rPr>
              <a:t>Réduction du coût de l'assistance client​</a:t>
            </a:r>
          </a:p>
          <a:p>
            <a:pPr algn="just"/>
            <a:r>
              <a:rPr lang="fr" sz="1600" dirty="0">
                <a:solidFill>
                  <a:srgbClr val="434343"/>
                </a:solidFill>
                <a:latin typeface="Ubuntu"/>
                <a:ea typeface="Ubuntu"/>
                <a:cs typeface="Ubuntu"/>
                <a:sym typeface="Ubuntu"/>
              </a:rPr>
              <a:t>Nouvelles données d'entreprise générées par des interactions client accrues</a:t>
            </a:r>
            <a:endParaRPr sz="1600" dirty="0">
              <a:solidFill>
                <a:srgbClr val="434343"/>
              </a:solidFill>
              <a:latin typeface="Ubuntu"/>
              <a:ea typeface="Ubuntu"/>
              <a:cs typeface="Ubuntu"/>
              <a:sym typeface="Ubuntu"/>
            </a:endParaRPr>
          </a:p>
        </p:txBody>
      </p:sp>
    </p:spTree>
    <p:extLst>
      <p:ext uri="{BB962C8B-B14F-4D97-AF65-F5344CB8AC3E}">
        <p14:creationId xmlns:p14="http://schemas.microsoft.com/office/powerpoint/2010/main" val="369905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E6999-FE9B-42B9-861B-0284129CE205}"/>
              </a:ext>
            </a:extLst>
          </p:cNvPr>
          <p:cNvSpPr>
            <a:spLocks noGrp="1"/>
          </p:cNvSpPr>
          <p:nvPr>
            <p:ph type="title"/>
          </p:nvPr>
        </p:nvSpPr>
        <p:spPr/>
        <p:txBody>
          <a:bodyPr/>
          <a:lstStyle/>
          <a:p>
            <a:endParaRPr lang="fr-FR" dirty="0"/>
          </a:p>
        </p:txBody>
      </p:sp>
      <p:grpSp>
        <p:nvGrpSpPr>
          <p:cNvPr id="10" name="Google Shape;1105;p85">
            <a:extLst>
              <a:ext uri="{FF2B5EF4-FFF2-40B4-BE49-F238E27FC236}">
                <a16:creationId xmlns:a16="http://schemas.microsoft.com/office/drawing/2014/main" id="{42779CBD-FF92-4BF0-BA0E-22F53265CD2F}"/>
              </a:ext>
            </a:extLst>
          </p:cNvPr>
          <p:cNvGrpSpPr/>
          <p:nvPr/>
        </p:nvGrpSpPr>
        <p:grpSpPr>
          <a:xfrm>
            <a:off x="10432600" y="196106"/>
            <a:ext cx="1612000" cy="1663600"/>
            <a:chOff x="4986712" y="1806825"/>
            <a:chExt cx="1209000" cy="1247700"/>
          </a:xfrm>
        </p:grpSpPr>
        <p:sp>
          <p:nvSpPr>
            <p:cNvPr id="11" name="Google Shape;1106;p85">
              <a:extLst>
                <a:ext uri="{FF2B5EF4-FFF2-40B4-BE49-F238E27FC236}">
                  <a16:creationId xmlns:a16="http://schemas.microsoft.com/office/drawing/2014/main" id="{537743F4-C582-403F-BAF9-57947C141D20}"/>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12" name="Google Shape;1107;p85">
              <a:extLst>
                <a:ext uri="{FF2B5EF4-FFF2-40B4-BE49-F238E27FC236}">
                  <a16:creationId xmlns:a16="http://schemas.microsoft.com/office/drawing/2014/main" id="{3862B9C6-83F1-407F-82F5-4F167C99B18F}"/>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3" name="Google Shape;1108;p85">
              <a:extLst>
                <a:ext uri="{FF2B5EF4-FFF2-40B4-BE49-F238E27FC236}">
                  <a16:creationId xmlns:a16="http://schemas.microsoft.com/office/drawing/2014/main" id="{C462FDB4-1F40-4D5D-9AFA-4E4D5A263D3B}"/>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4" name="Google Shape;1109;p85">
              <a:extLst>
                <a:ext uri="{FF2B5EF4-FFF2-40B4-BE49-F238E27FC236}">
                  <a16:creationId xmlns:a16="http://schemas.microsoft.com/office/drawing/2014/main" id="{703D8924-2016-432B-9036-988D747AD7C5}"/>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15" name="Google Shape;1110;p85">
              <a:extLst>
                <a:ext uri="{FF2B5EF4-FFF2-40B4-BE49-F238E27FC236}">
                  <a16:creationId xmlns:a16="http://schemas.microsoft.com/office/drawing/2014/main" id="{F02C0ACB-12CE-473B-A981-5448F1BB5B7D}"/>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sp>
        <p:nvSpPr>
          <p:cNvPr id="17" name="Google Shape;1826;p121">
            <a:extLst>
              <a:ext uri="{FF2B5EF4-FFF2-40B4-BE49-F238E27FC236}">
                <a16:creationId xmlns:a16="http://schemas.microsoft.com/office/drawing/2014/main" id="{F7198766-7FDC-4930-A9A3-61B57AD44CBD}"/>
              </a:ext>
            </a:extLst>
          </p:cNvPr>
          <p:cNvSpPr txBox="1"/>
          <p:nvPr/>
        </p:nvSpPr>
        <p:spPr>
          <a:xfrm>
            <a:off x="524500" y="1859706"/>
            <a:ext cx="6851660" cy="4074094"/>
          </a:xfrm>
          <a:prstGeom prst="rect">
            <a:avLst/>
          </a:prstGeom>
          <a:solidFill>
            <a:srgbClr val="F3F3F3"/>
          </a:solidFill>
          <a:ln>
            <a:noFill/>
          </a:ln>
        </p:spPr>
        <p:txBody>
          <a:bodyPr spcFirstLastPara="1" wrap="square" lIns="121900" tIns="121900" rIns="121900" bIns="121900" anchor="t" anchorCtr="0">
            <a:noAutofit/>
          </a:bodyPr>
          <a:lstStyle/>
          <a:p>
            <a:r>
              <a:rPr lang="fr-FR" sz="1600" b="1" dirty="0">
                <a:solidFill>
                  <a:srgbClr val="BC1313"/>
                </a:solidFill>
                <a:latin typeface="Ubuntu"/>
                <a:ea typeface="Ubuntu"/>
                <a:cs typeface="Ubuntu"/>
                <a:sym typeface="Ubuntu"/>
              </a:rPr>
              <a:t>DÉFI​</a:t>
            </a:r>
          </a:p>
          <a:p>
            <a:pPr algn="just"/>
            <a:r>
              <a:rPr lang="fr-FR" sz="1600" dirty="0">
                <a:solidFill>
                  <a:srgbClr val="434343"/>
                </a:solidFill>
                <a:latin typeface="Ubuntu"/>
                <a:ea typeface="Ubuntu"/>
                <a:cs typeface="Ubuntu"/>
                <a:sym typeface="Ubuntu"/>
              </a:rPr>
              <a:t>faciliter l’accès aux différents services de l’application.</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SOLUTION​</a:t>
            </a:r>
          </a:p>
          <a:p>
            <a:pPr algn="just"/>
            <a:r>
              <a:rPr lang="fr-FR" sz="1600" dirty="0">
                <a:solidFill>
                  <a:srgbClr val="434343"/>
                </a:solidFill>
                <a:latin typeface="Ubuntu"/>
                <a:ea typeface="Ubuntu"/>
                <a:cs typeface="Ubuntu"/>
                <a:sym typeface="Ubuntu"/>
              </a:rPr>
              <a:t>Un bot que les clients peuvent déclencher à l'aide de commandes textuelles ou vocales via les réseaux sociaux, les appareils mobiles et les assistants virtuels émergents (Alexa, Google assistant...)</a:t>
            </a:r>
          </a:p>
          <a:p>
            <a:pPr algn="just"/>
            <a:endParaRPr lang="fr-FR" sz="1600" dirty="0">
              <a:solidFill>
                <a:srgbClr val="434343"/>
              </a:solidFill>
              <a:latin typeface="Ubuntu"/>
              <a:ea typeface="Ubuntu"/>
              <a:cs typeface="Ubuntu"/>
              <a:sym typeface="Ubuntu"/>
            </a:endParaRPr>
          </a:p>
          <a:p>
            <a:pPr algn="just"/>
            <a:r>
              <a:rPr lang="fr-FR" sz="1600" b="1" dirty="0">
                <a:solidFill>
                  <a:srgbClr val="BC1313"/>
                </a:solidFill>
                <a:latin typeface="Ubuntu"/>
                <a:ea typeface="Ubuntu"/>
                <a:cs typeface="Ubuntu"/>
                <a:sym typeface="Ubuntu"/>
              </a:rPr>
              <a:t>AVANTAGES​</a:t>
            </a:r>
          </a:p>
          <a:p>
            <a:pPr marL="609585" indent="-406390" algn="just">
              <a:buClr>
                <a:srgbClr val="434343"/>
              </a:buClr>
              <a:buSzPts val="1200"/>
              <a:buFont typeface="Ubuntu"/>
              <a:buChar char="●"/>
            </a:pPr>
            <a:r>
              <a:rPr lang="fr-FR" sz="1600" dirty="0">
                <a:solidFill>
                  <a:srgbClr val="434343"/>
                </a:solidFill>
                <a:latin typeface="Ubuntu"/>
                <a:ea typeface="Ubuntu"/>
                <a:cs typeface="Ubuntu"/>
                <a:sym typeface="Ubuntu"/>
              </a:rPr>
              <a:t>Accessibilité aux services UPS </a:t>
            </a:r>
          </a:p>
          <a:p>
            <a:pPr marL="609585" indent="-406390" algn="just">
              <a:buClr>
                <a:srgbClr val="434343"/>
              </a:buClr>
              <a:buSzPts val="1200"/>
              <a:buFont typeface="Ubuntu"/>
              <a:buChar char="●"/>
            </a:pPr>
            <a:r>
              <a:rPr lang="fr-FR" sz="1600" dirty="0">
                <a:solidFill>
                  <a:srgbClr val="434343"/>
                </a:solidFill>
                <a:latin typeface="Ubuntu"/>
                <a:ea typeface="Ubuntu"/>
                <a:cs typeface="Ubuntu"/>
                <a:sym typeface="Ubuntu"/>
              </a:rPr>
              <a:t>Collecte des questions les plus fréquemment posées par les clients - Personnalisation du service</a:t>
            </a:r>
          </a:p>
          <a:p>
            <a:pPr marL="609585" indent="-406390" algn="just">
              <a:buClr>
                <a:srgbClr val="434343"/>
              </a:buClr>
              <a:buSzPts val="1200"/>
              <a:buFont typeface="Ubuntu"/>
              <a:buChar char="●"/>
            </a:pPr>
            <a:r>
              <a:rPr lang="fr-FR" sz="1600" dirty="0">
                <a:solidFill>
                  <a:srgbClr val="434343"/>
                </a:solidFill>
                <a:latin typeface="Ubuntu"/>
                <a:ea typeface="Ubuntu"/>
                <a:cs typeface="Ubuntu"/>
                <a:sym typeface="Ubuntu"/>
              </a:rPr>
              <a:t>Un seul bot collecte &amp; répond sur l’ensemble des plate</a:t>
            </a:r>
            <a:r>
              <a:rPr lang="fr-FR" sz="1600" b="1" dirty="0">
                <a:solidFill>
                  <a:srgbClr val="434343"/>
                </a:solidFill>
                <a:latin typeface="Ubuntu"/>
                <a:ea typeface="Ubuntu"/>
                <a:cs typeface="Ubuntu"/>
                <a:sym typeface="Ubuntu"/>
              </a:rPr>
              <a:t>s</a:t>
            </a:r>
            <a:r>
              <a:rPr lang="fr-FR" sz="1600" dirty="0">
                <a:solidFill>
                  <a:srgbClr val="434343"/>
                </a:solidFill>
                <a:latin typeface="Ubuntu"/>
                <a:ea typeface="Ubuntu"/>
                <a:cs typeface="Ubuntu"/>
                <a:sym typeface="Ubuntu"/>
              </a:rPr>
              <a:t>-formes</a:t>
            </a:r>
          </a:p>
        </p:txBody>
      </p:sp>
      <p:pic>
        <p:nvPicPr>
          <p:cNvPr id="16" name="Google Shape;1869;p127">
            <a:extLst>
              <a:ext uri="{FF2B5EF4-FFF2-40B4-BE49-F238E27FC236}">
                <a16:creationId xmlns:a16="http://schemas.microsoft.com/office/drawing/2014/main" id="{78F75309-8CD0-4DFD-8450-7F6BB85D4D67}"/>
              </a:ext>
            </a:extLst>
          </p:cNvPr>
          <p:cNvPicPr preferRelativeResize="0"/>
          <p:nvPr/>
        </p:nvPicPr>
        <p:blipFill>
          <a:blip r:embed="rId3">
            <a:alphaModFix/>
          </a:blip>
          <a:stretch>
            <a:fillRect/>
          </a:stretch>
        </p:blipFill>
        <p:spPr>
          <a:xfrm>
            <a:off x="7503531" y="1820919"/>
            <a:ext cx="4493567" cy="4151667"/>
          </a:xfrm>
          <a:prstGeom prst="rect">
            <a:avLst/>
          </a:prstGeom>
          <a:noFill/>
          <a:ln>
            <a:noFill/>
          </a:ln>
        </p:spPr>
      </p:pic>
    </p:spTree>
    <p:extLst>
      <p:ext uri="{BB962C8B-B14F-4D97-AF65-F5344CB8AC3E}">
        <p14:creationId xmlns:p14="http://schemas.microsoft.com/office/powerpoint/2010/main" val="521241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FBC423-576B-4AAA-9A44-BD5167F3CA83}"/>
              </a:ext>
            </a:extLst>
          </p:cNvPr>
          <p:cNvSpPr>
            <a:spLocks noGrp="1"/>
          </p:cNvSpPr>
          <p:nvPr>
            <p:ph type="title"/>
          </p:nvPr>
        </p:nvSpPr>
        <p:spPr>
          <a:xfrm>
            <a:off x="838200" y="365125"/>
            <a:ext cx="9372600" cy="1325563"/>
          </a:xfrm>
        </p:spPr>
        <p:txBody>
          <a:bodyPr>
            <a:normAutofit fontScale="90000"/>
          </a:bodyPr>
          <a:lstStyle/>
          <a:p>
            <a:r>
              <a:rPr lang="fr-FR" dirty="0"/>
              <a:t>Recrutement :le </a:t>
            </a:r>
            <a:r>
              <a:rPr lang="fr-FR" dirty="0" err="1"/>
              <a:t>matching</a:t>
            </a:r>
            <a:r>
              <a:rPr lang="fr-FR" dirty="0"/>
              <a:t> CV / Offre d’emploi</a:t>
            </a:r>
            <a:br>
              <a:rPr lang="fr-FR" dirty="0"/>
            </a:br>
            <a:endParaRPr lang="fr-FR" dirty="0"/>
          </a:p>
        </p:txBody>
      </p:sp>
      <p:pic>
        <p:nvPicPr>
          <p:cNvPr id="5" name="Google Shape;360;p57">
            <a:extLst>
              <a:ext uri="{FF2B5EF4-FFF2-40B4-BE49-F238E27FC236}">
                <a16:creationId xmlns:a16="http://schemas.microsoft.com/office/drawing/2014/main" id="{32B820F9-76EC-4330-8ABB-8299D55AD05D}"/>
              </a:ext>
            </a:extLst>
          </p:cNvPr>
          <p:cNvPicPr preferRelativeResize="0"/>
          <p:nvPr/>
        </p:nvPicPr>
        <p:blipFill>
          <a:blip r:embed="rId3">
            <a:alphaModFix/>
          </a:blip>
          <a:stretch>
            <a:fillRect/>
          </a:stretch>
        </p:blipFill>
        <p:spPr>
          <a:xfrm>
            <a:off x="502920" y="2115796"/>
            <a:ext cx="10637520" cy="3782084"/>
          </a:xfrm>
          <a:prstGeom prst="rect">
            <a:avLst/>
          </a:prstGeom>
          <a:noFill/>
          <a:ln>
            <a:noFill/>
          </a:ln>
        </p:spPr>
      </p:pic>
      <p:sp>
        <p:nvSpPr>
          <p:cNvPr id="6" name="Ellipse 5">
            <a:extLst>
              <a:ext uri="{FF2B5EF4-FFF2-40B4-BE49-F238E27FC236}">
                <a16:creationId xmlns:a16="http://schemas.microsoft.com/office/drawing/2014/main" id="{BB6EF2B3-1681-4099-B26B-9BA5704BAE9D}"/>
              </a:ext>
            </a:extLst>
          </p:cNvPr>
          <p:cNvSpPr/>
          <p:nvPr/>
        </p:nvSpPr>
        <p:spPr>
          <a:xfrm>
            <a:off x="8122920" y="3307080"/>
            <a:ext cx="67056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A60B5F6-C7A0-4974-A729-C1C85804C55D}"/>
              </a:ext>
            </a:extLst>
          </p:cNvPr>
          <p:cNvSpPr/>
          <p:nvPr/>
        </p:nvSpPr>
        <p:spPr>
          <a:xfrm>
            <a:off x="9098280" y="3101340"/>
            <a:ext cx="67056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B517FF7-A228-4CA1-B203-8BCB6C845D8D}"/>
              </a:ext>
            </a:extLst>
          </p:cNvPr>
          <p:cNvSpPr/>
          <p:nvPr/>
        </p:nvSpPr>
        <p:spPr>
          <a:xfrm rot="3545407">
            <a:off x="8930641" y="4276775"/>
            <a:ext cx="67056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oogle Shape;1105;p85">
            <a:extLst>
              <a:ext uri="{FF2B5EF4-FFF2-40B4-BE49-F238E27FC236}">
                <a16:creationId xmlns:a16="http://schemas.microsoft.com/office/drawing/2014/main" id="{1BE15C3D-2A11-4FDD-B1C7-1A2069A7A0F1}"/>
              </a:ext>
            </a:extLst>
          </p:cNvPr>
          <p:cNvGrpSpPr/>
          <p:nvPr/>
        </p:nvGrpSpPr>
        <p:grpSpPr>
          <a:xfrm>
            <a:off x="10432600" y="196106"/>
            <a:ext cx="1612000" cy="1663600"/>
            <a:chOff x="4986712" y="1806825"/>
            <a:chExt cx="1209000" cy="1247700"/>
          </a:xfrm>
        </p:grpSpPr>
        <p:sp>
          <p:nvSpPr>
            <p:cNvPr id="12" name="Google Shape;1106;p85">
              <a:extLst>
                <a:ext uri="{FF2B5EF4-FFF2-40B4-BE49-F238E27FC236}">
                  <a16:creationId xmlns:a16="http://schemas.microsoft.com/office/drawing/2014/main" id="{8DB053F5-E76C-4E23-BAD5-8D5AB3EFA1F3}"/>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13" name="Google Shape;1107;p85">
              <a:extLst>
                <a:ext uri="{FF2B5EF4-FFF2-40B4-BE49-F238E27FC236}">
                  <a16:creationId xmlns:a16="http://schemas.microsoft.com/office/drawing/2014/main" id="{C9F53E8C-8E45-4136-8B23-86D3CE8E3C1B}"/>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4" name="Google Shape;1108;p85">
              <a:extLst>
                <a:ext uri="{FF2B5EF4-FFF2-40B4-BE49-F238E27FC236}">
                  <a16:creationId xmlns:a16="http://schemas.microsoft.com/office/drawing/2014/main" id="{3F6343DB-94C3-4E8D-B103-A7F4F4FBAE56}"/>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15" name="Google Shape;1109;p85">
              <a:extLst>
                <a:ext uri="{FF2B5EF4-FFF2-40B4-BE49-F238E27FC236}">
                  <a16:creationId xmlns:a16="http://schemas.microsoft.com/office/drawing/2014/main" id="{3620775D-4247-4F25-9B0C-10BE81531D5C}"/>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16" name="Google Shape;1110;p85">
              <a:extLst>
                <a:ext uri="{FF2B5EF4-FFF2-40B4-BE49-F238E27FC236}">
                  <a16:creationId xmlns:a16="http://schemas.microsoft.com/office/drawing/2014/main" id="{02419792-C0A4-4F95-B27A-D2881FEC8FA0}"/>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sp>
        <p:nvSpPr>
          <p:cNvPr id="17" name="ZoneTexte 16">
            <a:extLst>
              <a:ext uri="{FF2B5EF4-FFF2-40B4-BE49-F238E27FC236}">
                <a16:creationId xmlns:a16="http://schemas.microsoft.com/office/drawing/2014/main" id="{EEDA7DED-99F7-43A0-AD8F-599F7DB496CB}"/>
              </a:ext>
            </a:extLst>
          </p:cNvPr>
          <p:cNvSpPr txBox="1"/>
          <p:nvPr/>
        </p:nvSpPr>
        <p:spPr>
          <a:xfrm>
            <a:off x="8458200" y="2003799"/>
            <a:ext cx="1928256" cy="646331"/>
          </a:xfrm>
          <a:prstGeom prst="rect">
            <a:avLst/>
          </a:prstGeom>
          <a:noFill/>
        </p:spPr>
        <p:txBody>
          <a:bodyPr wrap="square" rtlCol="0">
            <a:spAutoFit/>
          </a:bodyPr>
          <a:lstStyle/>
          <a:p>
            <a:pPr algn="ctr"/>
            <a:r>
              <a:rPr lang="fr-FR" dirty="0"/>
              <a:t>Matching offres / </a:t>
            </a:r>
            <a:r>
              <a:rPr lang="fr-FR" dirty="0" err="1"/>
              <a:t>CVs</a:t>
            </a:r>
            <a:endParaRPr lang="fr-FR" dirty="0"/>
          </a:p>
        </p:txBody>
      </p:sp>
      <p:sp>
        <p:nvSpPr>
          <p:cNvPr id="3" name="Ellipse 2">
            <a:extLst>
              <a:ext uri="{FF2B5EF4-FFF2-40B4-BE49-F238E27FC236}">
                <a16:creationId xmlns:a16="http://schemas.microsoft.com/office/drawing/2014/main" id="{80B21688-093B-4FA0-ADBC-A7C15643B96A}"/>
              </a:ext>
            </a:extLst>
          </p:cNvPr>
          <p:cNvSpPr/>
          <p:nvPr/>
        </p:nvSpPr>
        <p:spPr>
          <a:xfrm>
            <a:off x="247688" y="332590"/>
            <a:ext cx="479612" cy="5893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8721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829E31-D68E-4236-92F3-CA66C46AEF7E}"/>
              </a:ext>
            </a:extLst>
          </p:cNvPr>
          <p:cNvSpPr>
            <a:spLocks noGrp="1"/>
          </p:cNvSpPr>
          <p:nvPr>
            <p:ph type="title"/>
          </p:nvPr>
        </p:nvSpPr>
        <p:spPr/>
        <p:txBody>
          <a:bodyPr/>
          <a:lstStyle/>
          <a:p>
            <a:r>
              <a:rPr lang="fr-FR" dirty="0"/>
              <a:t>Classification automatique d’emails</a:t>
            </a:r>
          </a:p>
        </p:txBody>
      </p:sp>
      <p:grpSp>
        <p:nvGrpSpPr>
          <p:cNvPr id="3" name="Google Shape;1105;p85">
            <a:extLst>
              <a:ext uri="{FF2B5EF4-FFF2-40B4-BE49-F238E27FC236}">
                <a16:creationId xmlns:a16="http://schemas.microsoft.com/office/drawing/2014/main" id="{634737B2-D578-45A6-A712-E4549C55BF4B}"/>
              </a:ext>
            </a:extLst>
          </p:cNvPr>
          <p:cNvGrpSpPr/>
          <p:nvPr/>
        </p:nvGrpSpPr>
        <p:grpSpPr>
          <a:xfrm>
            <a:off x="10432600" y="196106"/>
            <a:ext cx="1612000" cy="1663600"/>
            <a:chOff x="4986712" y="1806825"/>
            <a:chExt cx="1209000" cy="1247700"/>
          </a:xfrm>
        </p:grpSpPr>
        <p:sp>
          <p:nvSpPr>
            <p:cNvPr id="4" name="Google Shape;1106;p85">
              <a:extLst>
                <a:ext uri="{FF2B5EF4-FFF2-40B4-BE49-F238E27FC236}">
                  <a16:creationId xmlns:a16="http://schemas.microsoft.com/office/drawing/2014/main" id="{5FADE3CA-7F51-400F-9E68-E9C6CA79864B}"/>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5" name="Google Shape;1107;p85">
              <a:extLst>
                <a:ext uri="{FF2B5EF4-FFF2-40B4-BE49-F238E27FC236}">
                  <a16:creationId xmlns:a16="http://schemas.microsoft.com/office/drawing/2014/main" id="{DDC01F4B-0486-4570-AAFC-AD23B6392C25}"/>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6" name="Google Shape;1108;p85">
              <a:extLst>
                <a:ext uri="{FF2B5EF4-FFF2-40B4-BE49-F238E27FC236}">
                  <a16:creationId xmlns:a16="http://schemas.microsoft.com/office/drawing/2014/main" id="{1C83E768-3A16-46F2-B52E-741C4951FC0C}"/>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7" name="Google Shape;1109;p85">
              <a:extLst>
                <a:ext uri="{FF2B5EF4-FFF2-40B4-BE49-F238E27FC236}">
                  <a16:creationId xmlns:a16="http://schemas.microsoft.com/office/drawing/2014/main" id="{993620E5-B674-4C9D-BF7D-B838F8467E43}"/>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8" name="Google Shape;1110;p85">
              <a:extLst>
                <a:ext uri="{FF2B5EF4-FFF2-40B4-BE49-F238E27FC236}">
                  <a16:creationId xmlns:a16="http://schemas.microsoft.com/office/drawing/2014/main" id="{8C8BE75A-D31E-4493-B6FD-2113036D56EE}"/>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pic>
        <p:nvPicPr>
          <p:cNvPr id="10" name="Image 9" descr="Une image contenant texte, moniteur, intérieur&#10;&#10;Description générée automatiquement">
            <a:extLst>
              <a:ext uri="{FF2B5EF4-FFF2-40B4-BE49-F238E27FC236}">
                <a16:creationId xmlns:a16="http://schemas.microsoft.com/office/drawing/2014/main" id="{A5576CB3-206F-49B7-A81F-0B4317E8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338" y="2175355"/>
            <a:ext cx="5577324" cy="3718560"/>
          </a:xfrm>
          <a:prstGeom prst="rect">
            <a:avLst/>
          </a:prstGeom>
        </p:spPr>
      </p:pic>
    </p:spTree>
    <p:extLst>
      <p:ext uri="{BB962C8B-B14F-4D97-AF65-F5344CB8AC3E}">
        <p14:creationId xmlns:p14="http://schemas.microsoft.com/office/powerpoint/2010/main" val="2559050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6EEC7-94F2-4306-A63B-A995388A28AE}"/>
              </a:ext>
            </a:extLst>
          </p:cNvPr>
          <p:cNvSpPr>
            <a:spLocks noGrp="1"/>
          </p:cNvSpPr>
          <p:nvPr>
            <p:ph type="title"/>
          </p:nvPr>
        </p:nvSpPr>
        <p:spPr/>
        <p:txBody>
          <a:bodyPr/>
          <a:lstStyle/>
          <a:p>
            <a:r>
              <a:rPr lang="fr-FR" dirty="0"/>
              <a:t>Une sous-catégorie du NLP, le NLG : </a:t>
            </a:r>
            <a:br>
              <a:rPr lang="fr-FR" dirty="0"/>
            </a:br>
            <a:r>
              <a:rPr lang="fr-FR" dirty="0"/>
              <a:t>Générer du contenu textuel sensé</a:t>
            </a:r>
          </a:p>
        </p:txBody>
      </p:sp>
      <p:grpSp>
        <p:nvGrpSpPr>
          <p:cNvPr id="3" name="Google Shape;1105;p85">
            <a:extLst>
              <a:ext uri="{FF2B5EF4-FFF2-40B4-BE49-F238E27FC236}">
                <a16:creationId xmlns:a16="http://schemas.microsoft.com/office/drawing/2014/main" id="{91C5F303-5560-48FD-9B92-784DD3134EF5}"/>
              </a:ext>
            </a:extLst>
          </p:cNvPr>
          <p:cNvGrpSpPr/>
          <p:nvPr/>
        </p:nvGrpSpPr>
        <p:grpSpPr>
          <a:xfrm>
            <a:off x="10432600" y="196106"/>
            <a:ext cx="1612000" cy="1663600"/>
            <a:chOff x="4986712" y="1806825"/>
            <a:chExt cx="1209000" cy="1247700"/>
          </a:xfrm>
        </p:grpSpPr>
        <p:sp>
          <p:nvSpPr>
            <p:cNvPr id="4" name="Google Shape;1106;p85">
              <a:extLst>
                <a:ext uri="{FF2B5EF4-FFF2-40B4-BE49-F238E27FC236}">
                  <a16:creationId xmlns:a16="http://schemas.microsoft.com/office/drawing/2014/main" id="{9125AF5A-8C5B-4BB7-A0AB-BBD24E25BC50}"/>
                </a:ext>
              </a:extLst>
            </p:cNvPr>
            <p:cNvSpPr/>
            <p:nvPr/>
          </p:nvSpPr>
          <p:spPr>
            <a:xfrm>
              <a:off x="4986712" y="1806825"/>
              <a:ext cx="1209000" cy="1247700"/>
            </a:xfrm>
            <a:prstGeom prst="ellipse">
              <a:avLst/>
            </a:prstGeom>
            <a:solidFill>
              <a:srgbClr val="F3F3F3"/>
            </a:solidFill>
            <a:ln w="28575" cap="flat" cmpd="sng">
              <a:solidFill>
                <a:srgbClr val="FF000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sp>
          <p:nvSpPr>
            <p:cNvPr id="5" name="Google Shape;1107;p85">
              <a:extLst>
                <a:ext uri="{FF2B5EF4-FFF2-40B4-BE49-F238E27FC236}">
                  <a16:creationId xmlns:a16="http://schemas.microsoft.com/office/drawing/2014/main" id="{F998C82B-FDBE-4F50-8E6D-D50A15FDB857}"/>
                </a:ext>
              </a:extLst>
            </p:cNvPr>
            <p:cNvSpPr/>
            <p:nvPr/>
          </p:nvSpPr>
          <p:spPr>
            <a:xfrm>
              <a:off x="5622487"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6" name="Google Shape;1108;p85">
              <a:extLst>
                <a:ext uri="{FF2B5EF4-FFF2-40B4-BE49-F238E27FC236}">
                  <a16:creationId xmlns:a16="http://schemas.microsoft.com/office/drawing/2014/main" id="{2732F810-A4FD-4E91-8D31-E13CCA3572E5}"/>
                </a:ext>
              </a:extLst>
            </p:cNvPr>
            <p:cNvSpPr/>
            <p:nvPr/>
          </p:nvSpPr>
          <p:spPr>
            <a:xfrm>
              <a:off x="5395591" y="2351177"/>
              <a:ext cx="150900" cy="159000"/>
            </a:xfrm>
            <a:prstGeom prst="ellipse">
              <a:avLst/>
            </a:prstGeom>
            <a:solidFill>
              <a:srgbClr val="CE0033"/>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pPr algn="ctr">
                <a:lnSpc>
                  <a:spcPct val="90000"/>
                </a:lnSpc>
              </a:pPr>
              <a:endParaRPr sz="2533">
                <a:solidFill>
                  <a:srgbClr val="FFFFFF"/>
                </a:solidFill>
                <a:latin typeface="Quattrocento Sans"/>
                <a:ea typeface="Quattrocento Sans"/>
                <a:cs typeface="Quattrocento Sans"/>
                <a:sym typeface="Quattrocento Sans"/>
              </a:endParaRPr>
            </a:p>
          </p:txBody>
        </p:sp>
        <p:sp>
          <p:nvSpPr>
            <p:cNvPr id="7" name="Google Shape;1109;p85">
              <a:extLst>
                <a:ext uri="{FF2B5EF4-FFF2-40B4-BE49-F238E27FC236}">
                  <a16:creationId xmlns:a16="http://schemas.microsoft.com/office/drawing/2014/main" id="{7B81D75F-8931-4E97-AA60-51A2263AE63A}"/>
                </a:ext>
              </a:extLst>
            </p:cNvPr>
            <p:cNvSpPr/>
            <p:nvPr/>
          </p:nvSpPr>
          <p:spPr>
            <a:xfrm rot="2952386">
              <a:off x="5524975" y="2160829"/>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sp>
          <p:nvSpPr>
            <p:cNvPr id="8" name="Google Shape;1110;p85">
              <a:extLst>
                <a:ext uri="{FF2B5EF4-FFF2-40B4-BE49-F238E27FC236}">
                  <a16:creationId xmlns:a16="http://schemas.microsoft.com/office/drawing/2014/main" id="{05FE7097-2345-4A4A-84ED-643C48F81243}"/>
                </a:ext>
              </a:extLst>
            </p:cNvPr>
            <p:cNvSpPr/>
            <p:nvPr/>
          </p:nvSpPr>
          <p:spPr>
            <a:xfrm rot="-2952386" flipH="1">
              <a:off x="5120211" y="2160830"/>
              <a:ext cx="520902" cy="540235"/>
            </a:xfrm>
            <a:custGeom>
              <a:avLst/>
              <a:gdLst/>
              <a:ahLst/>
              <a:cxnLst/>
              <a:rect l="l" t="t" r="r" b="b"/>
              <a:pathLst>
                <a:path w="379191" h="393264" extrusionOk="0">
                  <a:moveTo>
                    <a:pt x="310154" y="0"/>
                  </a:moveTo>
                  <a:lnTo>
                    <a:pt x="379191" y="0"/>
                  </a:lnTo>
                  <a:lnTo>
                    <a:pt x="379191" y="393264"/>
                  </a:lnTo>
                  <a:lnTo>
                    <a:pt x="310154" y="393264"/>
                  </a:lnTo>
                  <a:lnTo>
                    <a:pt x="310154" y="69039"/>
                  </a:lnTo>
                  <a:lnTo>
                    <a:pt x="0" y="69039"/>
                  </a:lnTo>
                  <a:lnTo>
                    <a:pt x="0" y="2"/>
                  </a:lnTo>
                  <a:lnTo>
                    <a:pt x="310154" y="2"/>
                  </a:lnTo>
                  <a:close/>
                </a:path>
              </a:pathLst>
            </a:custGeom>
            <a:solidFill>
              <a:srgbClr val="003366"/>
            </a:solidFill>
            <a:ln w="9525" cap="flat" cmpd="sng">
              <a:solidFill>
                <a:srgbClr val="FF0000"/>
              </a:solidFill>
              <a:prstDash val="solid"/>
              <a:round/>
              <a:headEnd type="none" w="sm" len="sm"/>
              <a:tailEnd type="none" w="sm" len="sm"/>
            </a:ln>
          </p:spPr>
          <p:txBody>
            <a:bodyPr spcFirstLastPara="1" wrap="square" lIns="192933" tIns="154333" rIns="192933" bIns="154333" anchor="t" anchorCtr="0">
              <a:noAutofit/>
            </a:bodyPr>
            <a:lstStyle/>
            <a:p>
              <a:endParaRPr sz="2133">
                <a:solidFill>
                  <a:srgbClr val="FFFFFF"/>
                </a:solidFill>
                <a:latin typeface="Quattrocento Sans"/>
                <a:ea typeface="Quattrocento Sans"/>
                <a:cs typeface="Quattrocento Sans"/>
                <a:sym typeface="Quattrocento Sans"/>
              </a:endParaRPr>
            </a:p>
          </p:txBody>
        </p:sp>
      </p:grpSp>
      <p:sp>
        <p:nvSpPr>
          <p:cNvPr id="10" name="ZoneTexte 9">
            <a:extLst>
              <a:ext uri="{FF2B5EF4-FFF2-40B4-BE49-F238E27FC236}">
                <a16:creationId xmlns:a16="http://schemas.microsoft.com/office/drawing/2014/main" id="{EE1767CD-24B0-4487-86C4-2310A3676DEE}"/>
              </a:ext>
            </a:extLst>
          </p:cNvPr>
          <p:cNvSpPr txBox="1"/>
          <p:nvPr/>
        </p:nvSpPr>
        <p:spPr>
          <a:xfrm>
            <a:off x="624840" y="2113017"/>
            <a:ext cx="10515601" cy="3416320"/>
          </a:xfrm>
          <a:prstGeom prst="rect">
            <a:avLst/>
          </a:prstGeom>
          <a:noFill/>
        </p:spPr>
        <p:txBody>
          <a:bodyPr wrap="square" rtlCol="0">
            <a:spAutoFit/>
          </a:bodyPr>
          <a:lstStyle/>
          <a:p>
            <a:r>
              <a:rPr lang="fr-FR" dirty="0"/>
              <a:t>Quatre grandes familles de cas d’usage sont d’ores et déjà déployées dans les entreprises :</a:t>
            </a:r>
          </a:p>
          <a:p>
            <a:pPr marL="342900" indent="-342900">
              <a:buFont typeface="+mj-lt"/>
              <a:buAutoNum type="arabicPeriod"/>
            </a:pPr>
            <a:endParaRPr lang="fr-FR" dirty="0"/>
          </a:p>
          <a:p>
            <a:pPr marL="342900" indent="-342900">
              <a:buFont typeface="+mj-lt"/>
              <a:buAutoNum type="arabicPeriod"/>
            </a:pPr>
            <a:r>
              <a:rPr lang="fr-FR" dirty="0"/>
              <a:t>Génération automatisée des textes d’analyse et de </a:t>
            </a:r>
            <a:r>
              <a:rPr lang="fr-FR" dirty="0" err="1"/>
              <a:t>reporting</a:t>
            </a:r>
            <a:r>
              <a:rPr lang="fr-FR" dirty="0"/>
              <a:t> en sortie des outils de Business Intelligence (</a:t>
            </a:r>
            <a:r>
              <a:rPr lang="fr-FR" b="1" dirty="0"/>
              <a:t>Power BI</a:t>
            </a:r>
            <a:r>
              <a:rPr lang="fr-FR" dirty="0"/>
              <a:t>, Tableau, etc.)</a:t>
            </a:r>
          </a:p>
          <a:p>
            <a:pPr marL="342900" indent="-342900">
              <a:buFont typeface="+mj-lt"/>
              <a:buAutoNum type="arabicPeriod"/>
            </a:pPr>
            <a:endParaRPr lang="fr-FR" dirty="0"/>
          </a:p>
          <a:p>
            <a:pPr marL="342900" indent="-342900">
              <a:buFont typeface="+mj-lt"/>
              <a:buAutoNum type="arabicPeriod"/>
            </a:pPr>
            <a:r>
              <a:rPr lang="fr-FR" dirty="0"/>
              <a:t>Rédaction automatisée d’articles et de dépêches (sport, politique, météo, finance..)</a:t>
            </a:r>
          </a:p>
          <a:p>
            <a:pPr marL="342900" indent="-342900">
              <a:buFont typeface="+mj-lt"/>
              <a:buAutoNum type="arabicPeriod"/>
            </a:pPr>
            <a:endParaRPr lang="fr-FR" dirty="0"/>
          </a:p>
          <a:p>
            <a:pPr marL="342900" indent="-342900">
              <a:buFont typeface="+mj-lt"/>
              <a:buAutoNum type="arabicPeriod"/>
            </a:pPr>
            <a:r>
              <a:rPr lang="fr-FR" dirty="0"/>
              <a:t>Rédaction de descriptifs produits pour les sites e-commerce ou immobilier</a:t>
            </a:r>
          </a:p>
          <a:p>
            <a:pPr marL="342900" indent="-342900">
              <a:buFont typeface="+mj-lt"/>
              <a:buAutoNum type="arabicPeriod"/>
            </a:pPr>
            <a:endParaRPr lang="fr-FR" dirty="0"/>
          </a:p>
          <a:p>
            <a:pPr marL="342900" indent="-342900">
              <a:buFont typeface="+mj-lt"/>
              <a:buAutoNum type="arabicPeriod"/>
            </a:pPr>
            <a:r>
              <a:rPr lang="fr-FR" dirty="0"/>
              <a:t>Génération automatique personnalisée de messages et d’emails pour une meilleure communication avec les clients</a:t>
            </a:r>
          </a:p>
          <a:p>
            <a:endParaRPr lang="fr-FR" dirty="0"/>
          </a:p>
        </p:txBody>
      </p:sp>
    </p:spTree>
    <p:extLst>
      <p:ext uri="{BB962C8B-B14F-4D97-AF65-F5344CB8AC3E}">
        <p14:creationId xmlns:p14="http://schemas.microsoft.com/office/powerpoint/2010/main" val="377832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DBF337-0355-4385-A498-C95170AAAFF9}"/>
              </a:ext>
            </a:extLst>
          </p:cNvPr>
          <p:cNvSpPr>
            <a:spLocks noGrp="1"/>
          </p:cNvSpPr>
          <p:nvPr>
            <p:ph type="title"/>
          </p:nvPr>
        </p:nvSpPr>
        <p:spPr/>
        <p:txBody>
          <a:bodyPr>
            <a:normAutofit/>
          </a:bodyPr>
          <a:lstStyle/>
          <a:p>
            <a:r>
              <a:rPr lang="fr-FR" sz="4400" b="1" dirty="0"/>
              <a:t>Nous utilisons quotidiennement des IA, parfois sans même </a:t>
            </a:r>
            <a:r>
              <a:rPr lang="fr-FR" b="1" dirty="0"/>
              <a:t>nous </a:t>
            </a:r>
            <a:r>
              <a:rPr lang="fr-FR" sz="4400" b="1" dirty="0"/>
              <a:t>en rendre compte</a:t>
            </a:r>
            <a:endParaRPr lang="fr-FR" b="1" dirty="0"/>
          </a:p>
        </p:txBody>
      </p:sp>
      <p:pic>
        <p:nvPicPr>
          <p:cNvPr id="4" name="Picture 6" descr="Les réseaux sociaux sont-ils encore... sociaux ? | Les Echos">
            <a:extLst>
              <a:ext uri="{FF2B5EF4-FFF2-40B4-BE49-F238E27FC236}">
                <a16:creationId xmlns:a16="http://schemas.microsoft.com/office/drawing/2014/main" id="{2D01F9D4-34BD-4316-AE84-F4889EBC6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43" t="4583" r="18467" b="4508"/>
          <a:stretch/>
        </p:blipFill>
        <p:spPr bwMode="auto">
          <a:xfrm>
            <a:off x="854006" y="4111256"/>
            <a:ext cx="2422871" cy="166103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FFFAE90C-B445-476B-BAFD-AAA7CA3D29C0}"/>
              </a:ext>
            </a:extLst>
          </p:cNvPr>
          <p:cNvSpPr txBox="1"/>
          <p:nvPr/>
        </p:nvSpPr>
        <p:spPr>
          <a:xfrm>
            <a:off x="854006" y="2911117"/>
            <a:ext cx="2727434" cy="584775"/>
          </a:xfrm>
          <a:prstGeom prst="rect">
            <a:avLst/>
          </a:prstGeom>
          <a:noFill/>
        </p:spPr>
        <p:txBody>
          <a:bodyPr wrap="square">
            <a:spAutoFit/>
          </a:bodyPr>
          <a:lstStyle>
            <a:defPPr>
              <a:defRPr lang="fr-FR"/>
            </a:defPPr>
            <a:lvl1pPr algn="ctr"/>
          </a:lstStyle>
          <a:p>
            <a:r>
              <a:rPr lang="en-US" dirty="0"/>
              <a:t>Les </a:t>
            </a:r>
            <a:r>
              <a:rPr lang="en-US" dirty="0" err="1"/>
              <a:t>réseaux</a:t>
            </a:r>
            <a:r>
              <a:rPr lang="en-US" dirty="0"/>
              <a:t> </a:t>
            </a:r>
            <a:r>
              <a:rPr lang="en-US" dirty="0" err="1"/>
              <a:t>sociaux</a:t>
            </a:r>
            <a:r>
              <a:rPr lang="en-US" dirty="0"/>
              <a:t> : </a:t>
            </a:r>
            <a:r>
              <a:rPr lang="fr-FR" dirty="0"/>
              <a:t>personnalisation du fil d'actualité</a:t>
            </a:r>
          </a:p>
        </p:txBody>
      </p:sp>
      <p:pic>
        <p:nvPicPr>
          <p:cNvPr id="6" name="Picture 4" descr="Mega Mix Accounts NETFLIX , Deezer , Spotify PREMIUM , Tidal [July 2018] |  Spotify premium, Spotify, Napster">
            <a:extLst>
              <a:ext uri="{FF2B5EF4-FFF2-40B4-BE49-F238E27FC236}">
                <a16:creationId xmlns:a16="http://schemas.microsoft.com/office/drawing/2014/main" id="{AB153EA5-9B8C-4FAB-92EA-4DE9167E8D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8"/>
          <a:stretch/>
        </p:blipFill>
        <p:spPr bwMode="auto">
          <a:xfrm>
            <a:off x="4637562" y="4143192"/>
            <a:ext cx="2422871" cy="1656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0F16B33D-FE26-4B84-9599-062FB6268253}"/>
              </a:ext>
            </a:extLst>
          </p:cNvPr>
          <p:cNvSpPr txBox="1"/>
          <p:nvPr/>
        </p:nvSpPr>
        <p:spPr>
          <a:xfrm>
            <a:off x="4332999" y="2911117"/>
            <a:ext cx="2727434" cy="923330"/>
          </a:xfrm>
          <a:prstGeom prst="rect">
            <a:avLst/>
          </a:prstGeom>
          <a:noFill/>
        </p:spPr>
        <p:txBody>
          <a:bodyPr wrap="square">
            <a:spAutoFit/>
          </a:bodyPr>
          <a:lstStyle>
            <a:defPPr>
              <a:defRPr lang="fr-FR"/>
            </a:defPPr>
            <a:lvl1pPr algn="ctr"/>
          </a:lstStyle>
          <a:p>
            <a:r>
              <a:rPr lang="fr-FR" b="1" dirty="0"/>
              <a:t>Les monteurs de recommandation </a:t>
            </a:r>
            <a:r>
              <a:rPr lang="fr-FR" dirty="0"/>
              <a:t>pour les œuvres</a:t>
            </a:r>
          </a:p>
        </p:txBody>
      </p:sp>
      <p:pic>
        <p:nvPicPr>
          <p:cNvPr id="8" name="Picture 2" descr="Chèques-cadeaux Amazon.fr à envoyer par e-mail: Amazon.fr: Chèques-cadeaux">
            <a:extLst>
              <a:ext uri="{FF2B5EF4-FFF2-40B4-BE49-F238E27FC236}">
                <a16:creationId xmlns:a16="http://schemas.microsoft.com/office/drawing/2014/main" id="{B2EDA1D2-C241-481D-A4E0-FAA3A8C639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200"/>
          <a:stretch/>
        </p:blipFill>
        <p:spPr bwMode="auto">
          <a:xfrm>
            <a:off x="8602552" y="4143192"/>
            <a:ext cx="2093186" cy="1656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E8BB854F-6751-4A6D-BE76-BA65F3805A4D}"/>
              </a:ext>
            </a:extLst>
          </p:cNvPr>
          <p:cNvSpPr txBox="1"/>
          <p:nvPr/>
        </p:nvSpPr>
        <p:spPr>
          <a:xfrm>
            <a:off x="8236601" y="2988060"/>
            <a:ext cx="2825087" cy="923330"/>
          </a:xfrm>
          <a:prstGeom prst="rect">
            <a:avLst/>
          </a:prstGeom>
          <a:noFill/>
        </p:spPr>
        <p:txBody>
          <a:bodyPr wrap="square">
            <a:spAutoFit/>
          </a:bodyPr>
          <a:lstStyle/>
          <a:p>
            <a:pPr algn="ctr"/>
            <a:r>
              <a:rPr lang="fr-FR" sz="1800" b="1" dirty="0"/>
              <a:t>Les monteurs de recommandation </a:t>
            </a:r>
            <a:r>
              <a:rPr lang="fr-FR" sz="1800" dirty="0"/>
              <a:t>sur les sites de e-commerce</a:t>
            </a:r>
            <a:endParaRPr lang="fr-FR" dirty="0"/>
          </a:p>
        </p:txBody>
      </p:sp>
    </p:spTree>
    <p:extLst>
      <p:ext uri="{BB962C8B-B14F-4D97-AF65-F5344CB8AC3E}">
        <p14:creationId xmlns:p14="http://schemas.microsoft.com/office/powerpoint/2010/main" val="2419711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E9F52E-D799-4656-9BA9-D63F38C7FAE7}"/>
              </a:ext>
            </a:extLst>
          </p:cNvPr>
          <p:cNvSpPr>
            <a:spLocks noGrp="1"/>
          </p:cNvSpPr>
          <p:nvPr>
            <p:ph type="title"/>
          </p:nvPr>
        </p:nvSpPr>
        <p:spPr/>
        <p:txBody>
          <a:bodyPr/>
          <a:lstStyle/>
          <a:p>
            <a:r>
              <a:rPr lang="fr" dirty="0"/>
              <a:t>KNOWLEDGE MINING : QUELS CAS D’USAGES</a:t>
            </a:r>
            <a:endParaRPr lang="fr-FR" dirty="0"/>
          </a:p>
        </p:txBody>
      </p:sp>
      <p:grpSp>
        <p:nvGrpSpPr>
          <p:cNvPr id="3" name="Google Shape;1193;p89">
            <a:extLst>
              <a:ext uri="{FF2B5EF4-FFF2-40B4-BE49-F238E27FC236}">
                <a16:creationId xmlns:a16="http://schemas.microsoft.com/office/drawing/2014/main" id="{FED82AF9-7A9E-4E3C-BF23-34385476D929}"/>
              </a:ext>
            </a:extLst>
          </p:cNvPr>
          <p:cNvGrpSpPr/>
          <p:nvPr/>
        </p:nvGrpSpPr>
        <p:grpSpPr>
          <a:xfrm>
            <a:off x="10727660" y="85452"/>
            <a:ext cx="1256393" cy="1253523"/>
            <a:chOff x="7257650" y="1807100"/>
            <a:chExt cx="1209000" cy="1247700"/>
          </a:xfrm>
        </p:grpSpPr>
        <p:sp>
          <p:nvSpPr>
            <p:cNvPr id="4" name="Google Shape;1194;p89">
              <a:extLst>
                <a:ext uri="{FF2B5EF4-FFF2-40B4-BE49-F238E27FC236}">
                  <a16:creationId xmlns:a16="http://schemas.microsoft.com/office/drawing/2014/main" id="{FB03E25E-9102-412B-B696-61E563ABC975}"/>
                </a:ext>
              </a:extLst>
            </p:cNvPr>
            <p:cNvSpPr/>
            <p:nvPr/>
          </p:nvSpPr>
          <p:spPr>
            <a:xfrm>
              <a:off x="7257650" y="1807100"/>
              <a:ext cx="1209000" cy="1247700"/>
            </a:xfrm>
            <a:prstGeom prst="ellipse">
              <a:avLst/>
            </a:prstGeom>
            <a:solidFill>
              <a:srgbClr val="F3F3F3"/>
            </a:solidFill>
            <a:ln w="28575" cap="flat" cmpd="sng">
              <a:solidFill>
                <a:srgbClr val="00B05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5" name="Google Shape;1195;p89">
              <a:extLst>
                <a:ext uri="{FF2B5EF4-FFF2-40B4-BE49-F238E27FC236}">
                  <a16:creationId xmlns:a16="http://schemas.microsoft.com/office/drawing/2014/main" id="{DCAF885E-9714-40BE-B600-CD8BADDC6AB0}"/>
                </a:ext>
              </a:extLst>
            </p:cNvPr>
            <p:cNvPicPr preferRelativeResize="0"/>
            <p:nvPr/>
          </p:nvPicPr>
          <p:blipFill>
            <a:blip r:embed="rId3">
              <a:alphaModFix/>
            </a:blip>
            <a:stretch>
              <a:fillRect/>
            </a:stretch>
          </p:blipFill>
          <p:spPr>
            <a:xfrm>
              <a:off x="7257650" y="1826175"/>
              <a:ext cx="1209000" cy="1209000"/>
            </a:xfrm>
            <a:prstGeom prst="ellipse">
              <a:avLst/>
            </a:prstGeom>
            <a:noFill/>
            <a:ln w="9525" cap="flat" cmpd="sng">
              <a:solidFill>
                <a:srgbClr val="00B050"/>
              </a:solidFill>
              <a:prstDash val="solid"/>
              <a:round/>
              <a:headEnd type="none" w="sm" len="sm"/>
              <a:tailEnd type="none" w="sm" len="sm"/>
            </a:ln>
          </p:spPr>
        </p:pic>
      </p:grpSp>
      <p:pic>
        <p:nvPicPr>
          <p:cNvPr id="6" name="Google Shape;1192;p89">
            <a:extLst>
              <a:ext uri="{FF2B5EF4-FFF2-40B4-BE49-F238E27FC236}">
                <a16:creationId xmlns:a16="http://schemas.microsoft.com/office/drawing/2014/main" id="{CE5F274E-757D-457D-BAD7-1D1D2B5712F6}"/>
              </a:ext>
            </a:extLst>
          </p:cNvPr>
          <p:cNvPicPr preferRelativeResize="0"/>
          <p:nvPr/>
        </p:nvPicPr>
        <p:blipFill rotWithShape="1">
          <a:blip r:embed="rId4">
            <a:alphaModFix/>
          </a:blip>
          <a:srcRect t="32560"/>
          <a:stretch/>
        </p:blipFill>
        <p:spPr>
          <a:xfrm>
            <a:off x="413267" y="1338971"/>
            <a:ext cx="11785599" cy="3632767"/>
          </a:xfrm>
          <a:prstGeom prst="rect">
            <a:avLst/>
          </a:prstGeom>
          <a:noFill/>
          <a:ln>
            <a:noFill/>
          </a:ln>
        </p:spPr>
      </p:pic>
      <p:sp>
        <p:nvSpPr>
          <p:cNvPr id="7" name="Google Shape;1196;p89">
            <a:extLst>
              <a:ext uri="{FF2B5EF4-FFF2-40B4-BE49-F238E27FC236}">
                <a16:creationId xmlns:a16="http://schemas.microsoft.com/office/drawing/2014/main" id="{09D99F75-83E1-4070-A47D-AA5310918212}"/>
              </a:ext>
            </a:extLst>
          </p:cNvPr>
          <p:cNvSpPr txBox="1"/>
          <p:nvPr/>
        </p:nvSpPr>
        <p:spPr>
          <a:xfrm>
            <a:off x="2227084" y="4380917"/>
            <a:ext cx="2758800" cy="5540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a:latin typeface="+mj-lt"/>
                <a:ea typeface="Ubuntu"/>
                <a:cs typeface="Ubuntu"/>
                <a:sym typeface="Ubuntu"/>
              </a:rPr>
              <a:t>ANALYSE DE DOCUMENTS CONTRACTUELS</a:t>
            </a:r>
            <a:endParaRPr sz="2400" b="1">
              <a:latin typeface="+mj-lt"/>
              <a:ea typeface="Ubuntu"/>
              <a:cs typeface="Ubuntu"/>
              <a:sym typeface="Ubuntu"/>
            </a:endParaRPr>
          </a:p>
        </p:txBody>
      </p:sp>
      <p:sp>
        <p:nvSpPr>
          <p:cNvPr id="8" name="Google Shape;1197;p89">
            <a:extLst>
              <a:ext uri="{FF2B5EF4-FFF2-40B4-BE49-F238E27FC236}">
                <a16:creationId xmlns:a16="http://schemas.microsoft.com/office/drawing/2014/main" id="{05C419FE-60CD-4DF9-94E5-06F034DE89F1}"/>
              </a:ext>
            </a:extLst>
          </p:cNvPr>
          <p:cNvSpPr txBox="1"/>
          <p:nvPr/>
        </p:nvSpPr>
        <p:spPr>
          <a:xfrm>
            <a:off x="4985893" y="4380917"/>
            <a:ext cx="2758800" cy="5540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a:latin typeface="+mj-lt"/>
                <a:ea typeface="Ubuntu"/>
                <a:cs typeface="Ubuntu"/>
                <a:sym typeface="Ubuntu"/>
              </a:rPr>
              <a:t>COMPRÉHENSION DE PLANS (Ingénierie, architecture…)</a:t>
            </a:r>
            <a:endParaRPr sz="2400" b="1">
              <a:latin typeface="+mj-lt"/>
              <a:ea typeface="Ubuntu"/>
              <a:cs typeface="Ubuntu"/>
              <a:sym typeface="Ubuntu"/>
            </a:endParaRPr>
          </a:p>
        </p:txBody>
      </p:sp>
      <p:sp>
        <p:nvSpPr>
          <p:cNvPr id="9" name="Google Shape;1198;p89">
            <a:extLst>
              <a:ext uri="{FF2B5EF4-FFF2-40B4-BE49-F238E27FC236}">
                <a16:creationId xmlns:a16="http://schemas.microsoft.com/office/drawing/2014/main" id="{042DBEAE-6214-48E7-B6A4-BB0D842493A3}"/>
              </a:ext>
            </a:extLst>
          </p:cNvPr>
          <p:cNvSpPr txBox="1"/>
          <p:nvPr/>
        </p:nvSpPr>
        <p:spPr>
          <a:xfrm>
            <a:off x="7744700" y="4380917"/>
            <a:ext cx="2758800" cy="554000"/>
          </a:xfrm>
          <a:prstGeom prst="rect">
            <a:avLst/>
          </a:prstGeom>
          <a:solidFill>
            <a:srgbClr val="FFFFFF"/>
          </a:solidFill>
          <a:ln>
            <a:noFill/>
          </a:ln>
        </p:spPr>
        <p:txBody>
          <a:bodyPr spcFirstLastPara="1" wrap="square" lIns="91433" tIns="45700" rIns="91433" bIns="45700" anchor="t" anchorCtr="0">
            <a:noAutofit/>
          </a:bodyPr>
          <a:lstStyle/>
          <a:p>
            <a:pPr algn="ctr"/>
            <a:r>
              <a:rPr lang="fr" sz="2400" b="1">
                <a:latin typeface="+mj-lt"/>
                <a:ea typeface="Ubuntu"/>
                <a:cs typeface="Ubuntu"/>
                <a:sym typeface="Ubuntu"/>
              </a:rPr>
              <a:t>EXTRACTION D’INFORMATIONS DE FORMULAIRES OFFICIELS </a:t>
            </a:r>
            <a:endParaRPr sz="2400" b="1">
              <a:latin typeface="+mj-lt"/>
              <a:ea typeface="Ubuntu"/>
              <a:cs typeface="Ubuntu"/>
              <a:sym typeface="Ubuntu"/>
            </a:endParaRPr>
          </a:p>
        </p:txBody>
      </p:sp>
      <p:sp>
        <p:nvSpPr>
          <p:cNvPr id="10" name="Google Shape;1199;p89">
            <a:extLst>
              <a:ext uri="{FF2B5EF4-FFF2-40B4-BE49-F238E27FC236}">
                <a16:creationId xmlns:a16="http://schemas.microsoft.com/office/drawing/2014/main" id="{BC138357-B200-45F4-9F84-E8443F715821}"/>
              </a:ext>
            </a:extLst>
          </p:cNvPr>
          <p:cNvSpPr txBox="1"/>
          <p:nvPr/>
        </p:nvSpPr>
        <p:spPr>
          <a:xfrm>
            <a:off x="2378133" y="1523333"/>
            <a:ext cx="2607600" cy="2656800"/>
          </a:xfrm>
          <a:prstGeom prst="rect">
            <a:avLst/>
          </a:prstGeom>
          <a:solidFill>
            <a:srgbClr val="003366">
              <a:alpha val="25099"/>
            </a:srgbClr>
          </a:solidFill>
          <a:ln>
            <a:noFill/>
          </a:ln>
        </p:spPr>
        <p:txBody>
          <a:bodyPr spcFirstLastPara="1" wrap="square" lIns="121900" tIns="121900" rIns="121900" bIns="121900" anchor="t" anchorCtr="0">
            <a:noAutofit/>
          </a:bodyPr>
          <a:lstStyle/>
          <a:p>
            <a:endParaRPr sz="2400"/>
          </a:p>
        </p:txBody>
      </p:sp>
      <p:sp>
        <p:nvSpPr>
          <p:cNvPr id="11" name="Google Shape;1200;p89">
            <a:extLst>
              <a:ext uri="{FF2B5EF4-FFF2-40B4-BE49-F238E27FC236}">
                <a16:creationId xmlns:a16="http://schemas.microsoft.com/office/drawing/2014/main" id="{9E636801-634B-4A44-BE70-71C81B921F4E}"/>
              </a:ext>
            </a:extLst>
          </p:cNvPr>
          <p:cNvSpPr txBox="1"/>
          <p:nvPr/>
        </p:nvSpPr>
        <p:spPr>
          <a:xfrm>
            <a:off x="5108000" y="1523333"/>
            <a:ext cx="2528000" cy="2656800"/>
          </a:xfrm>
          <a:prstGeom prst="rect">
            <a:avLst/>
          </a:prstGeom>
          <a:solidFill>
            <a:srgbClr val="003366">
              <a:alpha val="25099"/>
            </a:srgbClr>
          </a:solidFill>
          <a:ln>
            <a:noFill/>
          </a:ln>
        </p:spPr>
        <p:txBody>
          <a:bodyPr spcFirstLastPara="1" wrap="square" lIns="121900" tIns="121900" rIns="121900" bIns="121900" anchor="t" anchorCtr="0">
            <a:noAutofit/>
          </a:bodyPr>
          <a:lstStyle/>
          <a:p>
            <a:endParaRPr sz="2400"/>
          </a:p>
        </p:txBody>
      </p:sp>
      <p:sp>
        <p:nvSpPr>
          <p:cNvPr id="12" name="Google Shape;1201;p89">
            <a:extLst>
              <a:ext uri="{FF2B5EF4-FFF2-40B4-BE49-F238E27FC236}">
                <a16:creationId xmlns:a16="http://schemas.microsoft.com/office/drawing/2014/main" id="{051A0E0F-1932-491B-9526-DA13431527AC}"/>
              </a:ext>
            </a:extLst>
          </p:cNvPr>
          <p:cNvSpPr txBox="1"/>
          <p:nvPr/>
        </p:nvSpPr>
        <p:spPr>
          <a:xfrm>
            <a:off x="7758267" y="1523333"/>
            <a:ext cx="2528000" cy="2656800"/>
          </a:xfrm>
          <a:prstGeom prst="rect">
            <a:avLst/>
          </a:prstGeom>
          <a:solidFill>
            <a:srgbClr val="003366">
              <a:alpha val="25099"/>
            </a:srgbClr>
          </a:solidFill>
          <a:ln>
            <a:noFill/>
          </a:ln>
        </p:spPr>
        <p:txBody>
          <a:bodyPr spcFirstLastPara="1" wrap="square" lIns="121900" tIns="121900" rIns="121900" bIns="121900" anchor="t" anchorCtr="0">
            <a:noAutofit/>
          </a:bodyPr>
          <a:lstStyle/>
          <a:p>
            <a:endParaRPr sz="2400"/>
          </a:p>
        </p:txBody>
      </p:sp>
    </p:spTree>
    <p:extLst>
      <p:ext uri="{BB962C8B-B14F-4D97-AF65-F5344CB8AC3E}">
        <p14:creationId xmlns:p14="http://schemas.microsoft.com/office/powerpoint/2010/main" val="3253271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E6EEC7-94F2-4306-A63B-A995388A28AE}"/>
              </a:ext>
            </a:extLst>
          </p:cNvPr>
          <p:cNvSpPr>
            <a:spLocks noGrp="1"/>
          </p:cNvSpPr>
          <p:nvPr>
            <p:ph type="title"/>
          </p:nvPr>
        </p:nvSpPr>
        <p:spPr/>
        <p:txBody>
          <a:bodyPr/>
          <a:lstStyle/>
          <a:p>
            <a:r>
              <a:rPr lang="fr-FR" dirty="0"/>
              <a:t>Analyse des motifs d’insatisfaction</a:t>
            </a:r>
          </a:p>
        </p:txBody>
      </p:sp>
      <p:pic>
        <p:nvPicPr>
          <p:cNvPr id="10" name="Image 9">
            <a:extLst>
              <a:ext uri="{FF2B5EF4-FFF2-40B4-BE49-F238E27FC236}">
                <a16:creationId xmlns:a16="http://schemas.microsoft.com/office/drawing/2014/main" id="{1F837E89-E778-4B57-947A-B9B91EE1006B}"/>
              </a:ext>
            </a:extLst>
          </p:cNvPr>
          <p:cNvPicPr>
            <a:picLocks noChangeAspect="1"/>
          </p:cNvPicPr>
          <p:nvPr/>
        </p:nvPicPr>
        <p:blipFill rotWithShape="1">
          <a:blip r:embed="rId3"/>
          <a:srcRect l="32375" t="30367" r="22125" b="29555"/>
          <a:stretch/>
        </p:blipFill>
        <p:spPr>
          <a:xfrm>
            <a:off x="2194560" y="2057826"/>
            <a:ext cx="7315200" cy="3624454"/>
          </a:xfrm>
          <a:prstGeom prst="rect">
            <a:avLst/>
          </a:prstGeom>
        </p:spPr>
      </p:pic>
      <p:grpSp>
        <p:nvGrpSpPr>
          <p:cNvPr id="11" name="Google Shape;1193;p89">
            <a:extLst>
              <a:ext uri="{FF2B5EF4-FFF2-40B4-BE49-F238E27FC236}">
                <a16:creationId xmlns:a16="http://schemas.microsoft.com/office/drawing/2014/main" id="{FDB7744D-BF44-48F6-9719-4F7E6383A34B}"/>
              </a:ext>
            </a:extLst>
          </p:cNvPr>
          <p:cNvGrpSpPr/>
          <p:nvPr/>
        </p:nvGrpSpPr>
        <p:grpSpPr>
          <a:xfrm>
            <a:off x="10727660" y="85452"/>
            <a:ext cx="1256393" cy="1253523"/>
            <a:chOff x="7257650" y="1807100"/>
            <a:chExt cx="1209000" cy="1247700"/>
          </a:xfrm>
        </p:grpSpPr>
        <p:sp>
          <p:nvSpPr>
            <p:cNvPr id="12" name="Google Shape;1194;p89">
              <a:extLst>
                <a:ext uri="{FF2B5EF4-FFF2-40B4-BE49-F238E27FC236}">
                  <a16:creationId xmlns:a16="http://schemas.microsoft.com/office/drawing/2014/main" id="{B0D815BF-4B18-494C-8727-D2323CDE3B0E}"/>
                </a:ext>
              </a:extLst>
            </p:cNvPr>
            <p:cNvSpPr/>
            <p:nvPr/>
          </p:nvSpPr>
          <p:spPr>
            <a:xfrm>
              <a:off x="7257650" y="1807100"/>
              <a:ext cx="1209000" cy="1247700"/>
            </a:xfrm>
            <a:prstGeom prst="ellipse">
              <a:avLst/>
            </a:prstGeom>
            <a:solidFill>
              <a:srgbClr val="F3F3F3"/>
            </a:solidFill>
            <a:ln w="28575" cap="flat" cmpd="sng">
              <a:solidFill>
                <a:srgbClr val="00B05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13" name="Google Shape;1195;p89">
              <a:extLst>
                <a:ext uri="{FF2B5EF4-FFF2-40B4-BE49-F238E27FC236}">
                  <a16:creationId xmlns:a16="http://schemas.microsoft.com/office/drawing/2014/main" id="{8579DA9D-E30A-4A57-8286-6F60C4547AF2}"/>
                </a:ext>
              </a:extLst>
            </p:cNvPr>
            <p:cNvPicPr preferRelativeResize="0"/>
            <p:nvPr/>
          </p:nvPicPr>
          <p:blipFill>
            <a:blip r:embed="rId4">
              <a:alphaModFix/>
            </a:blip>
            <a:stretch>
              <a:fillRect/>
            </a:stretch>
          </p:blipFill>
          <p:spPr>
            <a:xfrm>
              <a:off x="7257650" y="1826175"/>
              <a:ext cx="1209000" cy="1209000"/>
            </a:xfrm>
            <a:prstGeom prst="ellipse">
              <a:avLst/>
            </a:prstGeom>
            <a:noFill/>
            <a:ln w="9525" cap="flat" cmpd="sng">
              <a:solidFill>
                <a:srgbClr val="00B050"/>
              </a:solidFill>
              <a:prstDash val="solid"/>
              <a:round/>
              <a:headEnd type="none" w="sm" len="sm"/>
              <a:tailEnd type="none" w="sm" len="sm"/>
            </a:ln>
          </p:spPr>
        </p:pic>
      </p:grpSp>
    </p:spTree>
    <p:extLst>
      <p:ext uri="{BB962C8B-B14F-4D97-AF65-F5344CB8AC3E}">
        <p14:creationId xmlns:p14="http://schemas.microsoft.com/office/powerpoint/2010/main" val="56779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B5BA34-39A2-4381-A7AA-C11DA1378861}"/>
              </a:ext>
            </a:extLst>
          </p:cNvPr>
          <p:cNvSpPr>
            <a:spLocks noGrp="1"/>
          </p:cNvSpPr>
          <p:nvPr>
            <p:ph type="title"/>
          </p:nvPr>
        </p:nvSpPr>
        <p:spPr/>
        <p:txBody>
          <a:bodyPr/>
          <a:lstStyle/>
          <a:p>
            <a:r>
              <a:rPr lang="fr-FR" dirty="0"/>
              <a:t>WEB </a:t>
            </a:r>
            <a:r>
              <a:rPr lang="fr-FR" dirty="0" err="1"/>
              <a:t>listening</a:t>
            </a:r>
            <a:r>
              <a:rPr lang="fr-FR" dirty="0"/>
              <a:t> pour gérer la réputation d’une marque </a:t>
            </a:r>
          </a:p>
        </p:txBody>
      </p:sp>
      <p:pic>
        <p:nvPicPr>
          <p:cNvPr id="4" name="Image 3">
            <a:extLst>
              <a:ext uri="{FF2B5EF4-FFF2-40B4-BE49-F238E27FC236}">
                <a16:creationId xmlns:a16="http://schemas.microsoft.com/office/drawing/2014/main" id="{ABE4408B-02F4-42FE-BE15-669C748C8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80" y="1690688"/>
            <a:ext cx="8473442" cy="4236721"/>
          </a:xfrm>
          <a:prstGeom prst="rect">
            <a:avLst/>
          </a:prstGeom>
        </p:spPr>
      </p:pic>
      <p:grpSp>
        <p:nvGrpSpPr>
          <p:cNvPr id="5" name="Google Shape;1193;p89">
            <a:extLst>
              <a:ext uri="{FF2B5EF4-FFF2-40B4-BE49-F238E27FC236}">
                <a16:creationId xmlns:a16="http://schemas.microsoft.com/office/drawing/2014/main" id="{47B33953-CEEC-4E3B-9256-D3CAD5EDFDDC}"/>
              </a:ext>
            </a:extLst>
          </p:cNvPr>
          <p:cNvGrpSpPr/>
          <p:nvPr/>
        </p:nvGrpSpPr>
        <p:grpSpPr>
          <a:xfrm>
            <a:off x="10727660" y="85452"/>
            <a:ext cx="1256393" cy="1253523"/>
            <a:chOff x="7257650" y="1807100"/>
            <a:chExt cx="1209000" cy="1247700"/>
          </a:xfrm>
        </p:grpSpPr>
        <p:sp>
          <p:nvSpPr>
            <p:cNvPr id="6" name="Google Shape;1194;p89">
              <a:extLst>
                <a:ext uri="{FF2B5EF4-FFF2-40B4-BE49-F238E27FC236}">
                  <a16:creationId xmlns:a16="http://schemas.microsoft.com/office/drawing/2014/main" id="{FC5DF1B8-B6F2-49A5-B3D9-27DCC4363C0B}"/>
                </a:ext>
              </a:extLst>
            </p:cNvPr>
            <p:cNvSpPr/>
            <p:nvPr/>
          </p:nvSpPr>
          <p:spPr>
            <a:xfrm>
              <a:off x="7257650" y="1807100"/>
              <a:ext cx="1209000" cy="1247700"/>
            </a:xfrm>
            <a:prstGeom prst="ellipse">
              <a:avLst/>
            </a:prstGeom>
            <a:solidFill>
              <a:srgbClr val="F3F3F3"/>
            </a:solidFill>
            <a:ln w="28575" cap="flat" cmpd="sng">
              <a:solidFill>
                <a:srgbClr val="00B050"/>
              </a:solidFill>
              <a:prstDash val="solid"/>
              <a:round/>
              <a:headEnd type="none" w="sm" len="sm"/>
              <a:tailEnd type="none" w="sm" len="sm"/>
            </a:ln>
          </p:spPr>
          <p:txBody>
            <a:bodyPr spcFirstLastPara="1" wrap="square" lIns="0" tIns="49167" rIns="0" bIns="49167" anchor="ctr" anchorCtr="0">
              <a:noAutofit/>
            </a:bodyPr>
            <a:lstStyle/>
            <a:p>
              <a:pPr algn="ctr">
                <a:lnSpc>
                  <a:spcPct val="90000"/>
                </a:lnSpc>
              </a:pPr>
              <a:endParaRPr sz="1467"/>
            </a:p>
          </p:txBody>
        </p:sp>
        <p:pic>
          <p:nvPicPr>
            <p:cNvPr id="7" name="Google Shape;1195;p89">
              <a:extLst>
                <a:ext uri="{FF2B5EF4-FFF2-40B4-BE49-F238E27FC236}">
                  <a16:creationId xmlns:a16="http://schemas.microsoft.com/office/drawing/2014/main" id="{414A568C-B360-44E0-951E-629E1A8FAC27}"/>
                </a:ext>
              </a:extLst>
            </p:cNvPr>
            <p:cNvPicPr preferRelativeResize="0"/>
            <p:nvPr/>
          </p:nvPicPr>
          <p:blipFill>
            <a:blip r:embed="rId4">
              <a:alphaModFix/>
            </a:blip>
            <a:stretch>
              <a:fillRect/>
            </a:stretch>
          </p:blipFill>
          <p:spPr>
            <a:xfrm>
              <a:off x="7257650" y="1826175"/>
              <a:ext cx="1209000" cy="1209000"/>
            </a:xfrm>
            <a:prstGeom prst="ellipse">
              <a:avLst/>
            </a:prstGeom>
            <a:noFill/>
            <a:ln w="9525" cap="flat" cmpd="sng">
              <a:solidFill>
                <a:srgbClr val="00B050"/>
              </a:solidFill>
              <a:prstDash val="solid"/>
              <a:round/>
              <a:headEnd type="none" w="sm" len="sm"/>
              <a:tailEnd type="none" w="sm" len="sm"/>
            </a:ln>
          </p:spPr>
        </p:pic>
      </p:grpSp>
    </p:spTree>
    <p:extLst>
      <p:ext uri="{BB962C8B-B14F-4D97-AF65-F5344CB8AC3E}">
        <p14:creationId xmlns:p14="http://schemas.microsoft.com/office/powerpoint/2010/main" val="2750805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E0FF97-1942-45EB-A708-63F14E717F9C}"/>
              </a:ext>
            </a:extLst>
          </p:cNvPr>
          <p:cNvSpPr>
            <a:spLocks noGrp="1"/>
          </p:cNvSpPr>
          <p:nvPr>
            <p:ph type="title"/>
          </p:nvPr>
        </p:nvSpPr>
        <p:spPr/>
        <p:txBody>
          <a:bodyPr/>
          <a:lstStyle/>
          <a:p>
            <a:r>
              <a:rPr lang="fr-FR" dirty="0"/>
              <a:t>En synthèse </a:t>
            </a:r>
          </a:p>
        </p:txBody>
      </p:sp>
      <p:sp>
        <p:nvSpPr>
          <p:cNvPr id="3" name="Espace réservé du contenu 4">
            <a:extLst>
              <a:ext uri="{FF2B5EF4-FFF2-40B4-BE49-F238E27FC236}">
                <a16:creationId xmlns:a16="http://schemas.microsoft.com/office/drawing/2014/main" id="{3E19E150-2AA5-47D6-A9B9-854B04944025}"/>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b="1" dirty="0"/>
              <a:t>Les usages sont pléthoriques</a:t>
            </a:r>
          </a:p>
          <a:p>
            <a:pPr marL="0" indent="0" algn="just">
              <a:buFont typeface="Arial" panose="020B0604020202020204" pitchFamily="34" charset="0"/>
              <a:buNone/>
            </a:pPr>
            <a:endParaRPr lang="fr-FR" dirty="0"/>
          </a:p>
          <a:p>
            <a:pPr marL="0" indent="0" algn="just">
              <a:buFont typeface="Arial" panose="020B0604020202020204" pitchFamily="34" charset="0"/>
              <a:buNone/>
            </a:pPr>
            <a:r>
              <a:rPr lang="fr-FR" dirty="0"/>
              <a:t>l’IA est un </a:t>
            </a:r>
            <a:r>
              <a:rPr lang="fr-FR" b="1" dirty="0"/>
              <a:t>levier de compétitivité majeur</a:t>
            </a:r>
            <a:r>
              <a:rPr lang="fr-FR" dirty="0"/>
              <a:t>. </a:t>
            </a:r>
          </a:p>
          <a:p>
            <a:pPr marL="0" indent="0" algn="just">
              <a:buFont typeface="Arial" panose="020B0604020202020204" pitchFamily="34" charset="0"/>
              <a:buNone/>
            </a:pPr>
            <a:endParaRPr lang="fr-FR" dirty="0"/>
          </a:p>
          <a:p>
            <a:pPr marL="0" indent="0" algn="just">
              <a:buFont typeface="Arial" panose="020B0604020202020204" pitchFamily="34" charset="0"/>
              <a:buNone/>
            </a:pPr>
            <a:r>
              <a:rPr lang="fr-FR" b="1" dirty="0"/>
              <a:t>Nouvelle révolution en cours </a:t>
            </a:r>
            <a:r>
              <a:rPr lang="fr-FR" dirty="0"/>
              <a:t>pour les entreprises</a:t>
            </a:r>
          </a:p>
        </p:txBody>
      </p:sp>
    </p:spTree>
    <p:extLst>
      <p:ext uri="{BB962C8B-B14F-4D97-AF65-F5344CB8AC3E}">
        <p14:creationId xmlns:p14="http://schemas.microsoft.com/office/powerpoint/2010/main" val="3694178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  </a:t>
            </a:r>
          </a:p>
          <a:p>
            <a:pPr marL="0" indent="0">
              <a:buNone/>
            </a:pPr>
            <a:endParaRPr lang="fr-FR" dirty="0">
              <a:solidFill>
                <a:schemeClr val="bg2"/>
              </a:solidFill>
              <a:latin typeface="wf_segoe-ui_normal"/>
            </a:endParaRPr>
          </a:p>
          <a:p>
            <a:pPr marL="514350" indent="-514350">
              <a:buFont typeface="+mj-lt"/>
              <a:buAutoNum type="arabicPeriod"/>
            </a:pPr>
            <a:r>
              <a:rPr lang="fr-FR" b="0" i="0" dirty="0">
                <a:solidFill>
                  <a:schemeClr val="bg2"/>
                </a:solidFill>
                <a:effectLst/>
                <a:latin typeface="wf_segoe-ui_normal"/>
              </a:rPr>
              <a:t>L’intelligence Artificielle : concrètement qu’est-ce que c’est ?</a:t>
            </a:r>
          </a:p>
          <a:p>
            <a:pPr marL="514350" indent="-514350">
              <a:buFont typeface="+mj-lt"/>
              <a:buAutoNum type="arabicPeriod"/>
            </a:pPr>
            <a:r>
              <a:rPr lang="fr-FR" dirty="0">
                <a:solidFill>
                  <a:schemeClr val="bg1">
                    <a:lumMod val="95000"/>
                  </a:schemeClr>
                </a:solidFill>
                <a:latin typeface="wf_segoe-ui_normal"/>
              </a:rPr>
              <a:t>Les mythes à déconstruire</a:t>
            </a:r>
          </a:p>
          <a:p>
            <a:pPr marL="514350" indent="-514350">
              <a:buFont typeface="+mj-lt"/>
              <a:buAutoNum type="arabicPeriod"/>
            </a:pPr>
            <a:r>
              <a:rPr lang="fr-FR" dirty="0">
                <a:solidFill>
                  <a:schemeClr val="bg1">
                    <a:lumMod val="95000"/>
                  </a:schemeClr>
                </a:solidFill>
                <a:latin typeface="wf_segoe-ui_normal"/>
              </a:rPr>
              <a:t>Ouvrons le capot : une IA et son code</a:t>
            </a:r>
          </a:p>
          <a:p>
            <a:pPr marL="514350" indent="-514350">
              <a:buFont typeface="+mj-lt"/>
              <a:buAutoNum type="arabicPeriod"/>
            </a:pPr>
            <a:r>
              <a:rPr lang="fr-FR" dirty="0">
                <a:solidFill>
                  <a:schemeClr val="bg1">
                    <a:lumMod val="95000"/>
                  </a:schemeClr>
                </a:solidFill>
                <a:latin typeface="wf_segoe-ui_normal"/>
              </a:rPr>
              <a:t>Les principaux cas d’usage </a:t>
            </a:r>
          </a:p>
          <a:p>
            <a:pPr marL="514350" indent="-514350">
              <a:buFont typeface="+mj-lt"/>
              <a:buAutoNum type="arabicPeriod"/>
            </a:pPr>
            <a:r>
              <a:rPr lang="fr-FR" dirty="0">
                <a:solidFill>
                  <a:srgbClr val="212121"/>
                </a:solidFill>
                <a:latin typeface="wf_segoe-ui_normal"/>
              </a:rPr>
              <a:t>Mettons-nous en situation dans un projet d’IA</a:t>
            </a:r>
          </a:p>
          <a:p>
            <a:pPr marL="514350" indent="-514350">
              <a:buFont typeface="+mj-lt"/>
              <a:buAutoNum type="arabicPeriod"/>
            </a:pPr>
            <a:r>
              <a:rPr lang="fr-FR" dirty="0">
                <a:solidFill>
                  <a:schemeClr val="bg1">
                    <a:lumMod val="95000"/>
                  </a:schemeClr>
                </a:solidFill>
                <a:latin typeface="wf_segoe-ui_normal"/>
              </a:rPr>
              <a:t>Ce qu’il faut retenir!</a:t>
            </a:r>
          </a:p>
          <a:p>
            <a:pPr marL="514350" indent="-514350">
              <a:buFont typeface="+mj-lt"/>
              <a:buAutoNum type="arabicPeriod"/>
            </a:pPr>
            <a:endParaRPr lang="fr-FR" dirty="0">
              <a:solidFill>
                <a:srgbClr val="212121"/>
              </a:solidFill>
              <a:latin typeface="wf_segoe-ui_normal"/>
            </a:endParaRP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3098162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D1A91-B4FE-44BB-82BA-25A730D94789}"/>
              </a:ext>
            </a:extLst>
          </p:cNvPr>
          <p:cNvSpPr>
            <a:spLocks noGrp="1"/>
          </p:cNvSpPr>
          <p:nvPr>
            <p:ph type="title"/>
          </p:nvPr>
        </p:nvSpPr>
        <p:spPr/>
        <p:txBody>
          <a:bodyPr/>
          <a:lstStyle/>
          <a:p>
            <a:r>
              <a:rPr lang="fr-FR" sz="4400" dirty="0"/>
              <a:t>LES ÉTAPES D’UN PROJET D’INTELLIGENCE ARTIFICIELLE</a:t>
            </a:r>
            <a:endParaRPr lang="fr-FR" dirty="0"/>
          </a:p>
        </p:txBody>
      </p:sp>
      <p:sp>
        <p:nvSpPr>
          <p:cNvPr id="5" name="Rectangle : coins arrondis 4">
            <a:extLst>
              <a:ext uri="{FF2B5EF4-FFF2-40B4-BE49-F238E27FC236}">
                <a16:creationId xmlns:a16="http://schemas.microsoft.com/office/drawing/2014/main" id="{96B810FD-7D29-4845-A222-76DD2F9BF460}"/>
              </a:ext>
            </a:extLst>
          </p:cNvPr>
          <p:cNvSpPr/>
          <p:nvPr/>
        </p:nvSpPr>
        <p:spPr>
          <a:xfrm>
            <a:off x="27432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Cadrage</a:t>
            </a:r>
          </a:p>
        </p:txBody>
      </p:sp>
      <p:sp>
        <p:nvSpPr>
          <p:cNvPr id="6" name="Rectangle : coins arrondis 5">
            <a:extLst>
              <a:ext uri="{FF2B5EF4-FFF2-40B4-BE49-F238E27FC236}">
                <a16:creationId xmlns:a16="http://schemas.microsoft.com/office/drawing/2014/main" id="{326AB8C6-EB28-4B1F-987B-7E3C4DBCF7AD}"/>
              </a:ext>
            </a:extLst>
          </p:cNvPr>
          <p:cNvSpPr/>
          <p:nvPr/>
        </p:nvSpPr>
        <p:spPr>
          <a:xfrm>
            <a:off x="161544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Analyse</a:t>
            </a:r>
          </a:p>
        </p:txBody>
      </p:sp>
      <p:sp>
        <p:nvSpPr>
          <p:cNvPr id="7" name="Rectangle : coins arrondis 6">
            <a:extLst>
              <a:ext uri="{FF2B5EF4-FFF2-40B4-BE49-F238E27FC236}">
                <a16:creationId xmlns:a16="http://schemas.microsoft.com/office/drawing/2014/main" id="{34C53826-22F5-41A1-9F63-9BA209F7DBF6}"/>
              </a:ext>
            </a:extLst>
          </p:cNvPr>
          <p:cNvSpPr/>
          <p:nvPr/>
        </p:nvSpPr>
        <p:spPr>
          <a:xfrm>
            <a:off x="294132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Récupération</a:t>
            </a:r>
          </a:p>
        </p:txBody>
      </p:sp>
      <p:sp>
        <p:nvSpPr>
          <p:cNvPr id="8" name="Rectangle : coins arrondis 7">
            <a:extLst>
              <a:ext uri="{FF2B5EF4-FFF2-40B4-BE49-F238E27FC236}">
                <a16:creationId xmlns:a16="http://schemas.microsoft.com/office/drawing/2014/main" id="{32FD3BD7-D392-4AA7-97BD-15F4EBC39E40}"/>
              </a:ext>
            </a:extLst>
          </p:cNvPr>
          <p:cNvSpPr/>
          <p:nvPr/>
        </p:nvSpPr>
        <p:spPr>
          <a:xfrm>
            <a:off x="428244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Nettoyage</a:t>
            </a:r>
          </a:p>
        </p:txBody>
      </p:sp>
      <p:sp>
        <p:nvSpPr>
          <p:cNvPr id="9" name="Rectangle : coins arrondis 8">
            <a:extLst>
              <a:ext uri="{FF2B5EF4-FFF2-40B4-BE49-F238E27FC236}">
                <a16:creationId xmlns:a16="http://schemas.microsoft.com/office/drawing/2014/main" id="{5FE26C2A-F16D-4B3D-96C3-0E7C2F440C57}"/>
              </a:ext>
            </a:extLst>
          </p:cNvPr>
          <p:cNvSpPr/>
          <p:nvPr/>
        </p:nvSpPr>
        <p:spPr>
          <a:xfrm>
            <a:off x="563880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Exploration</a:t>
            </a:r>
          </a:p>
        </p:txBody>
      </p:sp>
      <p:sp>
        <p:nvSpPr>
          <p:cNvPr id="10" name="Rectangle : coins arrondis 9">
            <a:extLst>
              <a:ext uri="{FF2B5EF4-FFF2-40B4-BE49-F238E27FC236}">
                <a16:creationId xmlns:a16="http://schemas.microsoft.com/office/drawing/2014/main" id="{9E579E7D-8774-4816-B027-F1C2D70ABB50}"/>
              </a:ext>
            </a:extLst>
          </p:cNvPr>
          <p:cNvSpPr/>
          <p:nvPr/>
        </p:nvSpPr>
        <p:spPr>
          <a:xfrm>
            <a:off x="700716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Modélisation</a:t>
            </a:r>
          </a:p>
        </p:txBody>
      </p:sp>
      <p:sp>
        <p:nvSpPr>
          <p:cNvPr id="11" name="Rectangle : coins arrondis 10">
            <a:extLst>
              <a:ext uri="{FF2B5EF4-FFF2-40B4-BE49-F238E27FC236}">
                <a16:creationId xmlns:a16="http://schemas.microsoft.com/office/drawing/2014/main" id="{884ABCD1-2928-4980-94DC-40185821E8D1}"/>
              </a:ext>
            </a:extLst>
          </p:cNvPr>
          <p:cNvSpPr/>
          <p:nvPr/>
        </p:nvSpPr>
        <p:spPr>
          <a:xfrm>
            <a:off x="8333040" y="3116580"/>
            <a:ext cx="122400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Evaluation</a:t>
            </a:r>
          </a:p>
        </p:txBody>
      </p:sp>
      <p:sp>
        <p:nvSpPr>
          <p:cNvPr id="12" name="Rectangle : coins arrondis 11">
            <a:extLst>
              <a:ext uri="{FF2B5EF4-FFF2-40B4-BE49-F238E27FC236}">
                <a16:creationId xmlns:a16="http://schemas.microsoft.com/office/drawing/2014/main" id="{5926E01B-1DEB-49C1-A6B1-A6567C4648DC}"/>
              </a:ext>
            </a:extLst>
          </p:cNvPr>
          <p:cNvSpPr/>
          <p:nvPr/>
        </p:nvSpPr>
        <p:spPr>
          <a:xfrm>
            <a:off x="9724680" y="2285524"/>
            <a:ext cx="216252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Conduite du changement </a:t>
            </a:r>
          </a:p>
        </p:txBody>
      </p:sp>
      <p:sp>
        <p:nvSpPr>
          <p:cNvPr id="13" name="Rectangle : coins arrondis 12">
            <a:extLst>
              <a:ext uri="{FF2B5EF4-FFF2-40B4-BE49-F238E27FC236}">
                <a16:creationId xmlns:a16="http://schemas.microsoft.com/office/drawing/2014/main" id="{CFA1A474-0B05-41AF-9C1C-6B9859322B30}"/>
              </a:ext>
            </a:extLst>
          </p:cNvPr>
          <p:cNvSpPr/>
          <p:nvPr/>
        </p:nvSpPr>
        <p:spPr>
          <a:xfrm>
            <a:off x="9724680" y="3116580"/>
            <a:ext cx="216252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Mise en production</a:t>
            </a:r>
          </a:p>
        </p:txBody>
      </p:sp>
      <p:sp>
        <p:nvSpPr>
          <p:cNvPr id="14" name="Rectangle : coins arrondis 13">
            <a:extLst>
              <a:ext uri="{FF2B5EF4-FFF2-40B4-BE49-F238E27FC236}">
                <a16:creationId xmlns:a16="http://schemas.microsoft.com/office/drawing/2014/main" id="{0B8A1627-744E-495D-A0F5-E6277889C00A}"/>
              </a:ext>
            </a:extLst>
          </p:cNvPr>
          <p:cNvSpPr/>
          <p:nvPr/>
        </p:nvSpPr>
        <p:spPr>
          <a:xfrm>
            <a:off x="9724680" y="3947636"/>
            <a:ext cx="2162520" cy="624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Maintenance</a:t>
            </a:r>
          </a:p>
        </p:txBody>
      </p:sp>
    </p:spTree>
    <p:extLst>
      <p:ext uri="{BB962C8B-B14F-4D97-AF65-F5344CB8AC3E}">
        <p14:creationId xmlns:p14="http://schemas.microsoft.com/office/powerpoint/2010/main" val="3255697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85644B-CA5D-4379-B85A-612288A656CD}"/>
              </a:ext>
            </a:extLst>
          </p:cNvPr>
          <p:cNvSpPr>
            <a:spLocks noGrp="1"/>
          </p:cNvSpPr>
          <p:nvPr>
            <p:ph type="title"/>
          </p:nvPr>
        </p:nvSpPr>
        <p:spPr/>
        <p:txBody>
          <a:bodyPr/>
          <a:lstStyle/>
          <a:p>
            <a:r>
              <a:rPr lang="fr-FR" dirty="0"/>
              <a:t>MISE EN SITUATION</a:t>
            </a:r>
          </a:p>
        </p:txBody>
      </p:sp>
      <p:graphicFrame>
        <p:nvGraphicFramePr>
          <p:cNvPr id="6" name="Tableau 5">
            <a:extLst>
              <a:ext uri="{FF2B5EF4-FFF2-40B4-BE49-F238E27FC236}">
                <a16:creationId xmlns:a16="http://schemas.microsoft.com/office/drawing/2014/main" id="{8B160B12-6AC1-437B-AAA1-7EE36BAF32E7}"/>
              </a:ext>
            </a:extLst>
          </p:cNvPr>
          <p:cNvGraphicFramePr>
            <a:graphicFrameLocks noGrp="1"/>
          </p:cNvGraphicFramePr>
          <p:nvPr>
            <p:extLst>
              <p:ext uri="{D42A27DB-BD31-4B8C-83A1-F6EECF244321}">
                <p14:modId xmlns:p14="http://schemas.microsoft.com/office/powerpoint/2010/main" val="2138203665"/>
              </p:ext>
            </p:extLst>
          </p:nvPr>
        </p:nvGraphicFramePr>
        <p:xfrm>
          <a:off x="2233710" y="2963281"/>
          <a:ext cx="7480738" cy="2136229"/>
        </p:xfrm>
        <a:graphic>
          <a:graphicData uri="http://schemas.openxmlformats.org/drawingml/2006/table">
            <a:tbl>
              <a:tblPr firstRow="1" bandRow="1">
                <a:tableStyleId>{35758FB7-9AC5-4552-8A53-C91805E547FA}</a:tableStyleId>
              </a:tblPr>
              <a:tblGrid>
                <a:gridCol w="1702676">
                  <a:extLst>
                    <a:ext uri="{9D8B030D-6E8A-4147-A177-3AD203B41FA5}">
                      <a16:colId xmlns:a16="http://schemas.microsoft.com/office/drawing/2014/main" val="1202173692"/>
                    </a:ext>
                  </a:extLst>
                </a:gridCol>
                <a:gridCol w="1734207">
                  <a:extLst>
                    <a:ext uri="{9D8B030D-6E8A-4147-A177-3AD203B41FA5}">
                      <a16:colId xmlns:a16="http://schemas.microsoft.com/office/drawing/2014/main" val="3199785277"/>
                    </a:ext>
                  </a:extLst>
                </a:gridCol>
                <a:gridCol w="2088931">
                  <a:extLst>
                    <a:ext uri="{9D8B030D-6E8A-4147-A177-3AD203B41FA5}">
                      <a16:colId xmlns:a16="http://schemas.microsoft.com/office/drawing/2014/main" val="4168623942"/>
                    </a:ext>
                  </a:extLst>
                </a:gridCol>
                <a:gridCol w="1954924">
                  <a:extLst>
                    <a:ext uri="{9D8B030D-6E8A-4147-A177-3AD203B41FA5}">
                      <a16:colId xmlns:a16="http://schemas.microsoft.com/office/drawing/2014/main" val="3779861154"/>
                    </a:ext>
                  </a:extLst>
                </a:gridCol>
              </a:tblGrid>
              <a:tr h="792472">
                <a:tc>
                  <a:txBody>
                    <a:bodyPr/>
                    <a:lstStyle/>
                    <a:p>
                      <a:pPr algn="ctr"/>
                      <a:endParaRPr lang="fr-FR" sz="1600" dirty="0"/>
                    </a:p>
                  </a:txBody>
                  <a:tcPr marL="68580" marR="68580" marT="34291" marB="34291"/>
                </a:tc>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Au total</a:t>
                      </a:r>
                    </a:p>
                  </a:txBody>
                  <a:tcPr marL="68580" marR="68580" marT="34291" marB="34291" anchor="ctr"/>
                </a:tc>
                <a:tc>
                  <a:txBody>
                    <a:bodyPr/>
                    <a:lstStyle/>
                    <a:p>
                      <a:pPr algn="ctr"/>
                      <a:r>
                        <a:rPr lang="fr-FR" sz="1600" dirty="0"/>
                        <a:t>A la journée</a:t>
                      </a:r>
                    </a:p>
                  </a:txBody>
                  <a:tcPr marL="68580" marR="68580" marT="34291" marB="34291" anchor="ctr"/>
                </a:tc>
                <a:tc>
                  <a:txBody>
                    <a:bodyPr/>
                    <a:lstStyle/>
                    <a:p>
                      <a:pPr algn="ctr"/>
                      <a:r>
                        <a:rPr lang="fr-FR" sz="1600" dirty="0"/>
                        <a:t>A la journée pour</a:t>
                      </a:r>
                      <a:r>
                        <a:rPr lang="fr-FR" sz="1600" baseline="0" dirty="0"/>
                        <a:t> l’école type</a:t>
                      </a:r>
                      <a:endParaRPr lang="fr-FR" sz="1600" dirty="0"/>
                    </a:p>
                  </a:txBody>
                  <a:tcPr marL="68580" marR="68580" marT="34291" marB="34291" anchor="ctr"/>
                </a:tc>
                <a:extLst>
                  <a:ext uri="{0D108BD9-81ED-4DB2-BD59-A6C34878D82A}">
                    <a16:rowId xmlns:a16="http://schemas.microsoft.com/office/drawing/2014/main" val="4067203048"/>
                  </a:ext>
                </a:extLst>
              </a:tr>
              <a:tr h="447919">
                <a:tc>
                  <a:txBody>
                    <a:bodyPr/>
                    <a:lstStyle/>
                    <a:p>
                      <a:pPr algn="ctr"/>
                      <a:r>
                        <a:rPr lang="fr-FR" sz="1600" dirty="0"/>
                        <a:t>Repas produits</a:t>
                      </a:r>
                    </a:p>
                  </a:txBody>
                  <a:tcPr marL="68580" marR="68580" marT="34291" marB="34291" anchor="ctr"/>
                </a:tc>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16 720 000</a:t>
                      </a:r>
                    </a:p>
                  </a:txBody>
                  <a:tcPr marL="68580" marR="68580" marT="34291" marB="34291" anchor="ctr"/>
                </a:tc>
                <a:tc>
                  <a:txBody>
                    <a:bodyPr/>
                    <a:lstStyle/>
                    <a:p>
                      <a:pPr algn="ctr"/>
                      <a:r>
                        <a:rPr lang="fr-FR" sz="1600" dirty="0"/>
                        <a:t>14 000</a:t>
                      </a:r>
                    </a:p>
                  </a:txBody>
                  <a:tcPr marL="68580" marR="68580" marT="34291" marB="34291" anchor="ctr"/>
                </a:tc>
                <a:tc>
                  <a:txBody>
                    <a:bodyPr/>
                    <a:lstStyle/>
                    <a:p>
                      <a:pPr algn="ctr"/>
                      <a:r>
                        <a:rPr lang="fr-FR" sz="1600" dirty="0"/>
                        <a:t>155</a:t>
                      </a:r>
                    </a:p>
                  </a:txBody>
                  <a:tcPr marL="68580" marR="68580" marT="34291" marB="34291" anchor="ctr"/>
                </a:tc>
                <a:extLst>
                  <a:ext uri="{0D108BD9-81ED-4DB2-BD59-A6C34878D82A}">
                    <a16:rowId xmlns:a16="http://schemas.microsoft.com/office/drawing/2014/main" val="2041917739"/>
                  </a:ext>
                </a:extLst>
              </a:tr>
              <a:tr h="447919">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Repas consommés</a:t>
                      </a:r>
                    </a:p>
                  </a:txBody>
                  <a:tcPr marL="68580" marR="68580" marT="34291" marB="34291" anchor="ctr"/>
                </a:tc>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15 600 000</a:t>
                      </a:r>
                    </a:p>
                  </a:txBody>
                  <a:tcPr marL="68580" marR="68580" marT="34291" marB="34291" anchor="ctr"/>
                </a:tc>
                <a:tc>
                  <a:txBody>
                    <a:bodyPr/>
                    <a:lstStyle/>
                    <a:p>
                      <a:pPr algn="ctr"/>
                      <a:r>
                        <a:rPr lang="fr-FR" sz="1600" dirty="0"/>
                        <a:t>13 200</a:t>
                      </a:r>
                    </a:p>
                  </a:txBody>
                  <a:tcPr marL="68580" marR="68580" marT="34291" marB="34291" anchor="ctr"/>
                </a:tc>
                <a:tc>
                  <a:txBody>
                    <a:bodyPr/>
                    <a:lstStyle/>
                    <a:p>
                      <a:pPr algn="ctr"/>
                      <a:r>
                        <a:rPr lang="fr-FR" sz="1600" dirty="0"/>
                        <a:t>146</a:t>
                      </a:r>
                    </a:p>
                  </a:txBody>
                  <a:tcPr marL="68580" marR="68580" marT="34291" marB="34291" anchor="ctr"/>
                </a:tc>
                <a:extLst>
                  <a:ext uri="{0D108BD9-81ED-4DB2-BD59-A6C34878D82A}">
                    <a16:rowId xmlns:a16="http://schemas.microsoft.com/office/drawing/2014/main" val="1633626887"/>
                  </a:ext>
                </a:extLst>
              </a:tr>
              <a:tr h="447919">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Repas gaspillés</a:t>
                      </a:r>
                    </a:p>
                  </a:txBody>
                  <a:tcPr marL="68580" marR="68580" marT="34291" marB="34291" anchor="ctr"/>
                </a:tc>
                <a:tc>
                  <a:txBody>
                    <a:bodyPr/>
                    <a:lstStyle/>
                    <a:p>
                      <a:pPr marL="0" marR="0" lvl="0" indent="0" algn="ctr" defTabSz="504200" rtl="0" eaLnBrk="1" fontAlgn="auto" latinLnBrk="0" hangingPunct="1">
                        <a:lnSpc>
                          <a:spcPct val="100000"/>
                        </a:lnSpc>
                        <a:spcBef>
                          <a:spcPts val="0"/>
                        </a:spcBef>
                        <a:spcAft>
                          <a:spcPts val="0"/>
                        </a:spcAft>
                        <a:buClrTx/>
                        <a:buSzTx/>
                        <a:buFontTx/>
                        <a:buNone/>
                        <a:tabLst/>
                        <a:defRPr/>
                      </a:pPr>
                      <a:r>
                        <a:rPr lang="fr-FR" sz="1600" dirty="0"/>
                        <a:t>1 120 000 </a:t>
                      </a:r>
                    </a:p>
                  </a:txBody>
                  <a:tcPr marL="68580" marR="68580" marT="34291" marB="34291" anchor="ctr"/>
                </a:tc>
                <a:tc>
                  <a:txBody>
                    <a:bodyPr/>
                    <a:lstStyle/>
                    <a:p>
                      <a:pPr algn="ctr"/>
                      <a:r>
                        <a:rPr lang="fr-FR" sz="1600" dirty="0"/>
                        <a:t>800</a:t>
                      </a:r>
                    </a:p>
                  </a:txBody>
                  <a:tcPr marL="68580" marR="68580" marT="34291" marB="34291" anchor="ctr"/>
                </a:tc>
                <a:tc>
                  <a:txBody>
                    <a:bodyPr/>
                    <a:lstStyle/>
                    <a:p>
                      <a:pPr algn="ctr"/>
                      <a:r>
                        <a:rPr lang="fr-FR" sz="1600" dirty="0"/>
                        <a:t>9</a:t>
                      </a:r>
                    </a:p>
                  </a:txBody>
                  <a:tcPr marL="68580" marR="68580" marT="34291" marB="34291" anchor="ctr"/>
                </a:tc>
                <a:extLst>
                  <a:ext uri="{0D108BD9-81ED-4DB2-BD59-A6C34878D82A}">
                    <a16:rowId xmlns:a16="http://schemas.microsoft.com/office/drawing/2014/main" val="3011626833"/>
                  </a:ext>
                </a:extLst>
              </a:tr>
            </a:tbl>
          </a:graphicData>
        </a:graphic>
      </p:graphicFrame>
      <p:sp>
        <p:nvSpPr>
          <p:cNvPr id="7" name="Sous-titre 2">
            <a:extLst>
              <a:ext uri="{FF2B5EF4-FFF2-40B4-BE49-F238E27FC236}">
                <a16:creationId xmlns:a16="http://schemas.microsoft.com/office/drawing/2014/main" id="{906CCE3E-29DB-40C1-8E54-F31CA3263A68}"/>
              </a:ext>
            </a:extLst>
          </p:cNvPr>
          <p:cNvSpPr txBox="1">
            <a:spLocks/>
          </p:cNvSpPr>
          <p:nvPr/>
        </p:nvSpPr>
        <p:spPr>
          <a:xfrm>
            <a:off x="598805" y="1468130"/>
            <a:ext cx="11360151"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1800" dirty="0"/>
          </a:p>
          <a:p>
            <a:pPr marL="0" indent="0">
              <a:buNone/>
            </a:pPr>
            <a:r>
              <a:rPr lang="fr-FR" sz="1800" dirty="0"/>
              <a:t> objectif : réduire le gaspillage alimentaire dans les cantines scolaires pour répondre à des </a:t>
            </a:r>
            <a:r>
              <a:rPr lang="fr-FR" sz="1800" b="1" dirty="0">
                <a:solidFill>
                  <a:schemeClr val="accent1"/>
                </a:solidFill>
              </a:rPr>
              <a:t>enjeux environnementaux, sociaux et économiques.</a:t>
            </a:r>
          </a:p>
          <a:p>
            <a:endParaRPr lang="fr-FR" sz="1800" dirty="0"/>
          </a:p>
        </p:txBody>
      </p:sp>
    </p:spTree>
    <p:extLst>
      <p:ext uri="{BB962C8B-B14F-4D97-AF65-F5344CB8AC3E}">
        <p14:creationId xmlns:p14="http://schemas.microsoft.com/office/powerpoint/2010/main" val="2790456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A105F-E923-4821-9954-3D6BF51BCD19}"/>
              </a:ext>
            </a:extLst>
          </p:cNvPr>
          <p:cNvSpPr>
            <a:spLocks noGrp="1"/>
          </p:cNvSpPr>
          <p:nvPr>
            <p:ph type="title"/>
          </p:nvPr>
        </p:nvSpPr>
        <p:spPr/>
        <p:txBody>
          <a:bodyPr/>
          <a:lstStyle/>
          <a:p>
            <a:r>
              <a:rPr lang="fr-FR" sz="4400" dirty="0"/>
              <a:t>PRÉSENTATION DU PROJET</a:t>
            </a:r>
            <a:endParaRPr lang="fr-FR" dirty="0"/>
          </a:p>
        </p:txBody>
      </p:sp>
      <p:sp>
        <p:nvSpPr>
          <p:cNvPr id="3" name="Espace réservé du contenu 2">
            <a:extLst>
              <a:ext uri="{FF2B5EF4-FFF2-40B4-BE49-F238E27FC236}">
                <a16:creationId xmlns:a16="http://schemas.microsoft.com/office/drawing/2014/main" id="{EB87A836-DAA5-42EB-9E7A-E62165FBB651}"/>
              </a:ext>
            </a:extLst>
          </p:cNvPr>
          <p:cNvSpPr>
            <a:spLocks noGrp="1"/>
          </p:cNvSpPr>
          <p:nvPr>
            <p:ph idx="1"/>
          </p:nvPr>
        </p:nvSpPr>
        <p:spPr/>
        <p:txBody>
          <a:bodyPr>
            <a:normAutofit fontScale="85000" lnSpcReduction="20000"/>
          </a:bodyPr>
          <a:lstStyle/>
          <a:p>
            <a:pPr marL="0" indent="0">
              <a:buNone/>
            </a:pPr>
            <a:r>
              <a:rPr lang="fr-FR" b="1" dirty="0"/>
              <a:t>Cas pratique :</a:t>
            </a:r>
          </a:p>
          <a:p>
            <a:r>
              <a:rPr lang="fr-FR" dirty="0"/>
              <a:t>16 000 repas/jour produits par la cuisine centrale</a:t>
            </a:r>
          </a:p>
          <a:p>
            <a:r>
              <a:rPr lang="fr-FR" dirty="0"/>
              <a:t>Politique de “Table ouverte”</a:t>
            </a:r>
          </a:p>
          <a:p>
            <a:r>
              <a:rPr lang="fr-FR" dirty="0"/>
              <a:t>Excédent de production qui augmente (5% → 10%)</a:t>
            </a:r>
          </a:p>
          <a:p>
            <a:endParaRPr lang="fr-FR" dirty="0"/>
          </a:p>
          <a:p>
            <a:pPr marL="0" indent="0">
              <a:buNone/>
            </a:pPr>
            <a:r>
              <a:rPr lang="fr-FR" b="1" dirty="0"/>
              <a:t>Mobiliser les données existantes </a:t>
            </a:r>
            <a:r>
              <a:rPr lang="fr-FR" dirty="0"/>
              <a:t>(depuis 2011) :</a:t>
            </a:r>
          </a:p>
          <a:p>
            <a:r>
              <a:rPr lang="fr-FR" dirty="0"/>
              <a:t>Internes : prévisions, fréquentation, menus, grèves, vacances, scolaires, inscriptions scolaires,</a:t>
            </a:r>
          </a:p>
          <a:p>
            <a:r>
              <a:rPr lang="fr-FR" dirty="0"/>
              <a:t>Externes : fêtes religieuses, ponts, mouvements sociaux, météo...</a:t>
            </a:r>
          </a:p>
          <a:p>
            <a:endParaRPr lang="fr-FR" dirty="0"/>
          </a:p>
          <a:p>
            <a:pPr marL="0" indent="0">
              <a:buNone/>
            </a:pPr>
            <a:r>
              <a:rPr lang="fr-FR" b="1" dirty="0"/>
              <a:t>Le défi : </a:t>
            </a:r>
            <a:r>
              <a:rPr lang="fr-FR" dirty="0"/>
              <a:t>prédire le nombre d’enfants qui déjeuneront à la cantine au moins 4 semaines à l’avance.</a:t>
            </a:r>
          </a:p>
          <a:p>
            <a:endParaRPr lang="fr-FR" dirty="0"/>
          </a:p>
          <a:p>
            <a:endParaRPr lang="fr-FR" dirty="0"/>
          </a:p>
        </p:txBody>
      </p:sp>
    </p:spTree>
    <p:extLst>
      <p:ext uri="{BB962C8B-B14F-4D97-AF65-F5344CB8AC3E}">
        <p14:creationId xmlns:p14="http://schemas.microsoft.com/office/powerpoint/2010/main" val="105357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932-39D1-42EB-98A7-71E76B63A89D}"/>
              </a:ext>
            </a:extLst>
          </p:cNvPr>
          <p:cNvSpPr>
            <a:spLocks noGrp="1"/>
          </p:cNvSpPr>
          <p:nvPr>
            <p:ph type="title"/>
          </p:nvPr>
        </p:nvSpPr>
        <p:spPr/>
        <p:txBody>
          <a:bodyPr/>
          <a:lstStyle/>
          <a:p>
            <a:r>
              <a:rPr lang="fr-FR" dirty="0"/>
              <a:t>CONSTITUTION DE L’ÉQUIPE PROJET </a:t>
            </a:r>
          </a:p>
        </p:txBody>
      </p:sp>
      <p:sp>
        <p:nvSpPr>
          <p:cNvPr id="3" name="Espace réservé du contenu 2">
            <a:extLst>
              <a:ext uri="{FF2B5EF4-FFF2-40B4-BE49-F238E27FC236}">
                <a16:creationId xmlns:a16="http://schemas.microsoft.com/office/drawing/2014/main" id="{A60C1B4B-C4E6-496E-80EA-88BD8711738D}"/>
              </a:ext>
            </a:extLst>
          </p:cNvPr>
          <p:cNvSpPr>
            <a:spLocks noGrp="1"/>
          </p:cNvSpPr>
          <p:nvPr>
            <p:ph idx="1"/>
          </p:nvPr>
        </p:nvSpPr>
        <p:spPr/>
        <p:txBody>
          <a:bodyPr>
            <a:normAutofit/>
          </a:bodyPr>
          <a:lstStyle/>
          <a:p>
            <a:endParaRPr lang="fr-FR" sz="2800" dirty="0"/>
          </a:p>
          <a:p>
            <a:pPr marL="380990" indent="-380990"/>
            <a:r>
              <a:rPr lang="fr-FR" sz="2800" b="1" dirty="0">
                <a:solidFill>
                  <a:schemeClr val="accent1"/>
                </a:solidFill>
              </a:rPr>
              <a:t>Experts métiers </a:t>
            </a:r>
          </a:p>
          <a:p>
            <a:pPr marL="380990" indent="-380990"/>
            <a:endParaRPr lang="fr-FR" sz="2800" dirty="0"/>
          </a:p>
          <a:p>
            <a:pPr marL="380990" indent="-380990"/>
            <a:r>
              <a:rPr lang="fr-FR" sz="2800" dirty="0"/>
              <a:t>Architecte logiciel et des développeurs ;</a:t>
            </a:r>
          </a:p>
          <a:p>
            <a:pPr marL="380990" indent="-380990"/>
            <a:endParaRPr lang="fr-FR" sz="2800" dirty="0"/>
          </a:p>
          <a:p>
            <a:pPr marL="380990" indent="-380990"/>
            <a:r>
              <a:rPr lang="fr-FR" sz="2800" dirty="0"/>
              <a:t>les </a:t>
            </a:r>
            <a:r>
              <a:rPr lang="fr-FR" sz="2800" b="1" dirty="0">
                <a:solidFill>
                  <a:schemeClr val="accent1"/>
                </a:solidFill>
              </a:rPr>
              <a:t>spécialistes de l’IA </a:t>
            </a:r>
          </a:p>
          <a:p>
            <a:pPr marL="380990" indent="-380990"/>
            <a:endParaRPr lang="fr-FR" sz="2800" dirty="0"/>
          </a:p>
          <a:p>
            <a:pPr marL="380990" indent="-380990"/>
            <a:r>
              <a:rPr lang="fr-FR" sz="2800" dirty="0"/>
              <a:t>les acteurs de </a:t>
            </a:r>
            <a:r>
              <a:rPr lang="fr-FR" sz="2800" b="1" dirty="0">
                <a:solidFill>
                  <a:schemeClr val="accent1"/>
                </a:solidFill>
              </a:rPr>
              <a:t>gouvernance</a:t>
            </a:r>
            <a:r>
              <a:rPr lang="fr-FR" sz="2800" b="1" dirty="0"/>
              <a:t> </a:t>
            </a:r>
            <a:endParaRPr lang="fr-FR" dirty="0"/>
          </a:p>
        </p:txBody>
      </p:sp>
    </p:spTree>
    <p:extLst>
      <p:ext uri="{BB962C8B-B14F-4D97-AF65-F5344CB8AC3E}">
        <p14:creationId xmlns:p14="http://schemas.microsoft.com/office/powerpoint/2010/main" val="2286636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50048-ACA8-4FB5-A4E5-A90B6BA1F98A}"/>
              </a:ext>
            </a:extLst>
          </p:cNvPr>
          <p:cNvSpPr>
            <a:spLocks noGrp="1"/>
          </p:cNvSpPr>
          <p:nvPr>
            <p:ph type="title"/>
          </p:nvPr>
        </p:nvSpPr>
        <p:spPr/>
        <p:txBody>
          <a:bodyPr/>
          <a:lstStyle/>
          <a:p>
            <a:r>
              <a:rPr lang="fr-FR" b="1" dirty="0"/>
              <a:t>CADREZ VOTRE PROJET D’INTELLIGENCE ARTIFICIELLE</a:t>
            </a:r>
            <a:endParaRPr lang="fr-FR" dirty="0"/>
          </a:p>
        </p:txBody>
      </p:sp>
      <p:sp>
        <p:nvSpPr>
          <p:cNvPr id="3" name="Espace réservé du contenu 2">
            <a:extLst>
              <a:ext uri="{FF2B5EF4-FFF2-40B4-BE49-F238E27FC236}">
                <a16:creationId xmlns:a16="http://schemas.microsoft.com/office/drawing/2014/main" id="{878D2179-4520-4D50-908E-FB9ADCC62204}"/>
              </a:ext>
            </a:extLst>
          </p:cNvPr>
          <p:cNvSpPr>
            <a:spLocks noGrp="1"/>
          </p:cNvSpPr>
          <p:nvPr>
            <p:ph idx="1"/>
          </p:nvPr>
        </p:nvSpPr>
        <p:spPr/>
        <p:txBody>
          <a:bodyPr>
            <a:normAutofit lnSpcReduction="10000"/>
          </a:bodyPr>
          <a:lstStyle/>
          <a:p>
            <a:pPr>
              <a:spcAft>
                <a:spcPts val="3000"/>
              </a:spcAft>
            </a:pPr>
            <a:r>
              <a:rPr lang="fr-FR" sz="2800" b="1" dirty="0">
                <a:solidFill>
                  <a:schemeClr val="accent1"/>
                </a:solidFill>
              </a:rPr>
              <a:t>un cadrage business approprié</a:t>
            </a:r>
            <a:endParaRPr lang="fr-FR" sz="2800" dirty="0"/>
          </a:p>
          <a:p>
            <a:pPr>
              <a:spcAft>
                <a:spcPts val="3000"/>
              </a:spcAft>
            </a:pPr>
            <a:r>
              <a:rPr lang="fr-FR" sz="2800" b="1" dirty="0">
                <a:solidFill>
                  <a:schemeClr val="accent1"/>
                </a:solidFill>
              </a:rPr>
              <a:t>une définition des objectifs visés une évaluation de l'impact</a:t>
            </a:r>
          </a:p>
          <a:p>
            <a:pPr>
              <a:spcAft>
                <a:spcPts val="3000"/>
              </a:spcAft>
            </a:pPr>
            <a:r>
              <a:rPr lang="fr-FR" sz="2800" b="1" dirty="0">
                <a:solidFill>
                  <a:schemeClr val="accent1"/>
                </a:solidFill>
              </a:rPr>
              <a:t>la gouvernance des données </a:t>
            </a:r>
          </a:p>
          <a:p>
            <a:pPr>
              <a:spcAft>
                <a:spcPts val="3000"/>
              </a:spcAft>
            </a:pPr>
            <a:r>
              <a:rPr lang="fr-FR" sz="2800" b="1" dirty="0">
                <a:solidFill>
                  <a:schemeClr val="accent1"/>
                </a:solidFill>
              </a:rPr>
              <a:t>le design de la solution</a:t>
            </a:r>
            <a:r>
              <a:rPr lang="fr-FR" sz="2800" dirty="0">
                <a:solidFill>
                  <a:schemeClr val="accent1"/>
                </a:solidFill>
              </a:rPr>
              <a:t> </a:t>
            </a:r>
          </a:p>
          <a:p>
            <a:pPr>
              <a:spcAft>
                <a:spcPts val="3000"/>
              </a:spcAft>
            </a:pPr>
            <a:r>
              <a:rPr lang="fr-FR" sz="2800" b="1" dirty="0">
                <a:solidFill>
                  <a:schemeClr val="accent1"/>
                </a:solidFill>
              </a:rPr>
              <a:t>l’industrialisation de la solution</a:t>
            </a:r>
            <a:r>
              <a:rPr lang="fr-FR" sz="2800" dirty="0">
                <a:solidFill>
                  <a:schemeClr val="accent1"/>
                </a:solidFill>
              </a:rPr>
              <a:t> </a:t>
            </a:r>
          </a:p>
          <a:p>
            <a:pPr>
              <a:spcAft>
                <a:spcPts val="1351"/>
              </a:spcAft>
            </a:pPr>
            <a:endParaRPr lang="fr-FR" dirty="0"/>
          </a:p>
        </p:txBody>
      </p:sp>
      <p:pic>
        <p:nvPicPr>
          <p:cNvPr id="6" name="Image 5">
            <a:extLst>
              <a:ext uri="{FF2B5EF4-FFF2-40B4-BE49-F238E27FC236}">
                <a16:creationId xmlns:a16="http://schemas.microsoft.com/office/drawing/2014/main" id="{AF04E5D6-5977-41D0-967D-88E45A023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59" y="1673076"/>
            <a:ext cx="612000" cy="612000"/>
          </a:xfrm>
          <a:prstGeom prst="rect">
            <a:avLst/>
          </a:prstGeom>
        </p:spPr>
      </p:pic>
      <p:pic>
        <p:nvPicPr>
          <p:cNvPr id="8" name="Image 7">
            <a:extLst>
              <a:ext uri="{FF2B5EF4-FFF2-40B4-BE49-F238E27FC236}">
                <a16:creationId xmlns:a16="http://schemas.microsoft.com/office/drawing/2014/main" id="{E8B7FEB4-C700-497B-80F2-A781DDB97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659" y="4255131"/>
            <a:ext cx="612000" cy="612000"/>
          </a:xfrm>
          <a:prstGeom prst="rect">
            <a:avLst/>
          </a:prstGeom>
        </p:spPr>
      </p:pic>
      <p:pic>
        <p:nvPicPr>
          <p:cNvPr id="12" name="Image 11">
            <a:extLst>
              <a:ext uri="{FF2B5EF4-FFF2-40B4-BE49-F238E27FC236}">
                <a16:creationId xmlns:a16="http://schemas.microsoft.com/office/drawing/2014/main" id="{70D793E7-520D-42A4-9E27-2F8B07204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59" y="3394446"/>
            <a:ext cx="612000" cy="612000"/>
          </a:xfrm>
          <a:prstGeom prst="rect">
            <a:avLst/>
          </a:prstGeom>
        </p:spPr>
      </p:pic>
      <p:pic>
        <p:nvPicPr>
          <p:cNvPr id="14" name="Image 13">
            <a:extLst>
              <a:ext uri="{FF2B5EF4-FFF2-40B4-BE49-F238E27FC236}">
                <a16:creationId xmlns:a16="http://schemas.microsoft.com/office/drawing/2014/main" id="{EA437323-055B-4F17-B12B-57EE6D7A77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659" y="2533761"/>
            <a:ext cx="612000" cy="612000"/>
          </a:xfrm>
          <a:prstGeom prst="rect">
            <a:avLst/>
          </a:prstGeom>
        </p:spPr>
      </p:pic>
      <p:pic>
        <p:nvPicPr>
          <p:cNvPr id="15" name="Image 14">
            <a:extLst>
              <a:ext uri="{FF2B5EF4-FFF2-40B4-BE49-F238E27FC236}">
                <a16:creationId xmlns:a16="http://schemas.microsoft.com/office/drawing/2014/main" id="{17FDD1FC-AB61-488D-853C-D94C09888E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59" y="5115815"/>
            <a:ext cx="612000" cy="612000"/>
          </a:xfrm>
          <a:prstGeom prst="rect">
            <a:avLst/>
          </a:prstGeom>
        </p:spPr>
      </p:pic>
    </p:spTree>
    <p:extLst>
      <p:ext uri="{BB962C8B-B14F-4D97-AF65-F5344CB8AC3E}">
        <p14:creationId xmlns:p14="http://schemas.microsoft.com/office/powerpoint/2010/main" val="292406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DA1E09E-4C01-4131-AD28-06131D199E22}"/>
              </a:ext>
            </a:extLst>
          </p:cNvPr>
          <p:cNvSpPr>
            <a:spLocks noGrp="1"/>
          </p:cNvSpPr>
          <p:nvPr>
            <p:ph type="title"/>
          </p:nvPr>
        </p:nvSpPr>
        <p:spPr>
          <a:xfrm>
            <a:off x="1001684" y="170412"/>
            <a:ext cx="10178934" cy="1328730"/>
          </a:xfrm>
        </p:spPr>
        <p:txBody>
          <a:bodyPr vert="horz" lIns="91440" tIns="45720" rIns="91440" bIns="45720" rtlCol="0" anchor="b">
            <a:normAutofit fontScale="90000"/>
          </a:bodyPr>
          <a:lstStyle/>
          <a:p>
            <a:pPr algn="ctr"/>
            <a:r>
              <a:rPr lang="fr-FR" sz="5400" b="1" kern="1200" dirty="0">
                <a:solidFill>
                  <a:schemeClr val="tx1"/>
                </a:solidFill>
                <a:latin typeface="+mj-lt"/>
                <a:ea typeface="+mj-ea"/>
                <a:cs typeface="+mj-cs"/>
              </a:rPr>
              <a:t>Les outils de notre quotidien embarquent de nombreuses IA…</a:t>
            </a:r>
            <a:endParaRPr lang="en-US" sz="5200" kern="1200" dirty="0">
              <a:solidFill>
                <a:schemeClr val="tx1"/>
              </a:solidFill>
              <a:latin typeface="+mj-lt"/>
              <a:ea typeface="+mj-ea"/>
              <a:cs typeface="+mj-cs"/>
            </a:endParaRPr>
          </a:p>
        </p:txBody>
      </p:sp>
      <p:pic>
        <p:nvPicPr>
          <p:cNvPr id="5" name="Google Shape;1080;p84">
            <a:extLst>
              <a:ext uri="{FF2B5EF4-FFF2-40B4-BE49-F238E27FC236}">
                <a16:creationId xmlns:a16="http://schemas.microsoft.com/office/drawing/2014/main" id="{38D33054-13BC-4C72-921D-069ECA243D43}"/>
              </a:ext>
            </a:extLst>
          </p:cNvPr>
          <p:cNvPicPr preferRelativeResize="0"/>
          <p:nvPr/>
        </p:nvPicPr>
        <p:blipFill rotWithShape="1">
          <a:blip r:embed="rId3"/>
          <a:srcRect l="10632" r="9935" b="2"/>
          <a:stretch/>
        </p:blipFill>
        <p:spPr>
          <a:xfrm>
            <a:off x="198741" y="2410448"/>
            <a:ext cx="5803323" cy="3890357"/>
          </a:xfrm>
          <a:prstGeom prst="rect">
            <a:avLst/>
          </a:prstGeom>
          <a:noFill/>
        </p:spPr>
      </p:pic>
      <p:pic>
        <p:nvPicPr>
          <p:cNvPr id="4" name="Picture 2" descr="VIDEO : Top 13 des meilleurs smartphones de 2020 (mi-année). - Le monde de  la High-tech">
            <a:extLst>
              <a:ext uri="{FF2B5EF4-FFF2-40B4-BE49-F238E27FC236}">
                <a16:creationId xmlns:a16="http://schemas.microsoft.com/office/drawing/2014/main" id="{5EF6DD1B-52D3-415F-93B8-CCF4B2CD27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 r="15956"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0482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7BE5FC-B5AF-4C1A-87AF-4AD342991077}"/>
              </a:ext>
            </a:extLst>
          </p:cNvPr>
          <p:cNvSpPr>
            <a:spLocks noGrp="1"/>
          </p:cNvSpPr>
          <p:nvPr>
            <p:ph type="title"/>
          </p:nvPr>
        </p:nvSpPr>
        <p:spPr/>
        <p:txBody>
          <a:bodyPr/>
          <a:lstStyle/>
          <a:p>
            <a:r>
              <a:rPr lang="fr-FR" dirty="0"/>
              <a:t>FONCTIONNEMENT DES CANTINES</a:t>
            </a:r>
          </a:p>
        </p:txBody>
      </p:sp>
      <p:pic>
        <p:nvPicPr>
          <p:cNvPr id="4" name="Image 3">
            <a:extLst>
              <a:ext uri="{FF2B5EF4-FFF2-40B4-BE49-F238E27FC236}">
                <a16:creationId xmlns:a16="http://schemas.microsoft.com/office/drawing/2014/main" id="{19F997AD-26E8-4926-8092-32263C90932B}"/>
              </a:ext>
            </a:extLst>
          </p:cNvPr>
          <p:cNvPicPr>
            <a:picLocks noChangeAspect="1"/>
          </p:cNvPicPr>
          <p:nvPr/>
        </p:nvPicPr>
        <p:blipFill>
          <a:blip r:embed="rId3"/>
          <a:stretch>
            <a:fillRect/>
          </a:stretch>
        </p:blipFill>
        <p:spPr>
          <a:xfrm>
            <a:off x="851943" y="1356751"/>
            <a:ext cx="10487695" cy="5077525"/>
          </a:xfrm>
          <a:prstGeom prst="rect">
            <a:avLst/>
          </a:prstGeom>
        </p:spPr>
      </p:pic>
    </p:spTree>
    <p:extLst>
      <p:ext uri="{BB962C8B-B14F-4D97-AF65-F5344CB8AC3E}">
        <p14:creationId xmlns:p14="http://schemas.microsoft.com/office/powerpoint/2010/main" val="2144739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F079A0-338D-4EE6-8972-A9EA5EA04877}"/>
              </a:ext>
            </a:extLst>
          </p:cNvPr>
          <p:cNvSpPr>
            <a:spLocks noGrp="1"/>
          </p:cNvSpPr>
          <p:nvPr>
            <p:ph type="title"/>
          </p:nvPr>
        </p:nvSpPr>
        <p:spPr/>
        <p:txBody>
          <a:bodyPr/>
          <a:lstStyle/>
          <a:p>
            <a:r>
              <a:rPr lang="fr-FR" sz="4400" dirty="0"/>
              <a:t>PARTIR DU BESOIN : PROCESSUS ACTUEL – LES PRISES DE DÉCISIONS </a:t>
            </a:r>
            <a:endParaRPr lang="fr-FR" dirty="0"/>
          </a:p>
        </p:txBody>
      </p:sp>
      <p:sp>
        <p:nvSpPr>
          <p:cNvPr id="3" name="Espace réservé du contenu 2">
            <a:extLst>
              <a:ext uri="{FF2B5EF4-FFF2-40B4-BE49-F238E27FC236}">
                <a16:creationId xmlns:a16="http://schemas.microsoft.com/office/drawing/2014/main" id="{D15F0D16-EF89-4152-80C0-D8B4A74D36F1}"/>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22F82BE-BA09-4E9D-8021-34176A2DF0A8}"/>
              </a:ext>
            </a:extLst>
          </p:cNvPr>
          <p:cNvPicPr>
            <a:picLocks noChangeAspect="1"/>
          </p:cNvPicPr>
          <p:nvPr/>
        </p:nvPicPr>
        <p:blipFill>
          <a:blip r:embed="rId3"/>
          <a:stretch>
            <a:fillRect/>
          </a:stretch>
        </p:blipFill>
        <p:spPr>
          <a:xfrm>
            <a:off x="1281947" y="1809173"/>
            <a:ext cx="8989813" cy="4367790"/>
          </a:xfrm>
          <a:prstGeom prst="rect">
            <a:avLst/>
          </a:prstGeom>
        </p:spPr>
      </p:pic>
    </p:spTree>
    <p:extLst>
      <p:ext uri="{BB962C8B-B14F-4D97-AF65-F5344CB8AC3E}">
        <p14:creationId xmlns:p14="http://schemas.microsoft.com/office/powerpoint/2010/main" val="836922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4C1CB7-2086-4BAA-91CB-8EF048CF5FC2}"/>
              </a:ext>
            </a:extLst>
          </p:cNvPr>
          <p:cNvSpPr>
            <a:spLocks noGrp="1"/>
          </p:cNvSpPr>
          <p:nvPr>
            <p:ph type="title"/>
          </p:nvPr>
        </p:nvSpPr>
        <p:spPr/>
        <p:txBody>
          <a:bodyPr/>
          <a:lstStyle/>
          <a:p>
            <a:r>
              <a:rPr lang="fr-FR" dirty="0"/>
              <a:t>RÉCUPÉRER LES DONNÉES</a:t>
            </a:r>
          </a:p>
        </p:txBody>
      </p:sp>
      <p:pic>
        <p:nvPicPr>
          <p:cNvPr id="6" name="Image 5">
            <a:extLst>
              <a:ext uri="{FF2B5EF4-FFF2-40B4-BE49-F238E27FC236}">
                <a16:creationId xmlns:a16="http://schemas.microsoft.com/office/drawing/2014/main" id="{18E57EF4-BDF8-4EBD-A914-B8A23B90B352}"/>
              </a:ext>
            </a:extLst>
          </p:cNvPr>
          <p:cNvPicPr>
            <a:picLocks noChangeAspect="1"/>
          </p:cNvPicPr>
          <p:nvPr/>
        </p:nvPicPr>
        <p:blipFill>
          <a:blip r:embed="rId3"/>
          <a:stretch>
            <a:fillRect/>
          </a:stretch>
        </p:blipFill>
        <p:spPr>
          <a:xfrm>
            <a:off x="1026921" y="1574895"/>
            <a:ext cx="9672931" cy="4595312"/>
          </a:xfrm>
          <a:prstGeom prst="rect">
            <a:avLst/>
          </a:prstGeom>
        </p:spPr>
      </p:pic>
    </p:spTree>
    <p:extLst>
      <p:ext uri="{BB962C8B-B14F-4D97-AF65-F5344CB8AC3E}">
        <p14:creationId xmlns:p14="http://schemas.microsoft.com/office/powerpoint/2010/main" val="889754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27235F-D36C-40F5-A129-B6DF237D4962}"/>
              </a:ext>
            </a:extLst>
          </p:cNvPr>
          <p:cNvSpPr>
            <a:spLocks noGrp="1"/>
          </p:cNvSpPr>
          <p:nvPr>
            <p:ph type="title"/>
          </p:nvPr>
        </p:nvSpPr>
        <p:spPr/>
        <p:txBody>
          <a:bodyPr/>
          <a:lstStyle/>
          <a:p>
            <a:r>
              <a:rPr lang="fr-FR" b="1" dirty="0"/>
              <a:t>NETTOYEZ VOS DONNÉES</a:t>
            </a:r>
            <a:endParaRPr lang="fr-FR" dirty="0"/>
          </a:p>
        </p:txBody>
      </p:sp>
      <p:sp>
        <p:nvSpPr>
          <p:cNvPr id="3" name="Espace réservé du contenu 2">
            <a:extLst>
              <a:ext uri="{FF2B5EF4-FFF2-40B4-BE49-F238E27FC236}">
                <a16:creationId xmlns:a16="http://schemas.microsoft.com/office/drawing/2014/main" id="{393E40FA-1EC7-450A-A641-C30EB29FD0DA}"/>
              </a:ext>
            </a:extLst>
          </p:cNvPr>
          <p:cNvSpPr>
            <a:spLocks noGrp="1"/>
          </p:cNvSpPr>
          <p:nvPr>
            <p:ph idx="1"/>
          </p:nvPr>
        </p:nvSpPr>
        <p:spPr/>
        <p:txBody>
          <a:bodyPr>
            <a:normAutofit fontScale="62500" lnSpcReduction="20000"/>
          </a:bodyPr>
          <a:lstStyle/>
          <a:p>
            <a:pPr marL="0" indent="0" algn="just">
              <a:buNone/>
            </a:pPr>
            <a:r>
              <a:rPr lang="fr-FR" dirty="0"/>
              <a:t>Vous et votre équipe avez collecté de nombreuses données. Avant de pouvoir les exploiter, vous devez vous assurer que </a:t>
            </a:r>
            <a:r>
              <a:rPr lang="fr-FR" b="1" dirty="0">
                <a:solidFill>
                  <a:schemeClr val="accent1"/>
                </a:solidFill>
              </a:rPr>
              <a:t>ces données sont bien fiables</a:t>
            </a:r>
            <a:r>
              <a:rPr lang="fr-FR" dirty="0"/>
              <a:t>. Voici deux exemples typiques de contrôle :</a:t>
            </a:r>
          </a:p>
          <a:p>
            <a:pPr algn="just"/>
            <a:endParaRPr lang="fr-FR" dirty="0"/>
          </a:p>
          <a:p>
            <a:pPr marL="380990" indent="-380990" algn="just"/>
            <a:r>
              <a:rPr lang="fr-FR" dirty="0"/>
              <a:t>regarder s’il y a des </a:t>
            </a:r>
            <a:r>
              <a:rPr lang="fr-FR" b="1" dirty="0">
                <a:solidFill>
                  <a:schemeClr val="accent1"/>
                </a:solidFill>
              </a:rPr>
              <a:t>données manquantes</a:t>
            </a:r>
            <a:r>
              <a:rPr lang="fr-FR" dirty="0"/>
              <a:t>. En effet, il est très probable que vos données ne soient pas exhaustives. Par exemple, à la suite d’une panne informatique, certains capteurs ont été défaillants dans l’enregistrement des données de consommation. </a:t>
            </a:r>
          </a:p>
          <a:p>
            <a:pPr marL="380990" indent="-380990" algn="just"/>
            <a:endParaRPr lang="fr-FR" dirty="0"/>
          </a:p>
          <a:p>
            <a:pPr marL="380990" indent="-380990" algn="just"/>
            <a:r>
              <a:rPr lang="fr-FR" dirty="0"/>
              <a:t>vous assurer qu’il n’y a pas de </a:t>
            </a:r>
            <a:r>
              <a:rPr lang="fr-FR" b="1" dirty="0">
                <a:solidFill>
                  <a:schemeClr val="accent1"/>
                </a:solidFill>
              </a:rPr>
              <a:t>données aberrantes</a:t>
            </a:r>
            <a:r>
              <a:rPr lang="fr-FR" dirty="0"/>
              <a:t>. Par exemple, en observant les données de fréquentation, on observe pour une journée une  fréquentation très élevée (70000) qui ne peut pas être réel. Il peut s’agir d’une anomalie informatique ponctuelle. </a:t>
            </a:r>
          </a:p>
          <a:p>
            <a:pPr algn="just"/>
            <a:endParaRPr lang="fr-FR" dirty="0"/>
          </a:p>
          <a:p>
            <a:pPr marL="0" indent="0" algn="just">
              <a:buNone/>
            </a:pPr>
            <a:r>
              <a:rPr lang="fr-FR" dirty="0"/>
              <a:t>Dans ces deux cas, les données concernées ne sont pas satisfaisantes. Le Data </a:t>
            </a:r>
            <a:r>
              <a:rPr lang="fr-FR" dirty="0" err="1"/>
              <a:t>Scientist</a:t>
            </a:r>
            <a:r>
              <a:rPr lang="fr-FR" dirty="0"/>
              <a:t> de votre équipe peut par exemple choisir de remplacer les données manquantes ou erronées au moyen d’outils statistiques. On parle ici d’imputation statistique. </a:t>
            </a:r>
          </a:p>
          <a:p>
            <a:pPr algn="just"/>
            <a:endParaRPr lang="fr-FR" dirty="0"/>
          </a:p>
          <a:p>
            <a:pPr marL="0" indent="0" algn="just">
              <a:buNone/>
            </a:pPr>
            <a:r>
              <a:rPr lang="fr-FR" dirty="0"/>
              <a:t>À l’issue de cette étape, vous avez donc des données de qualité à votre disposition.</a:t>
            </a:r>
          </a:p>
          <a:p>
            <a:endParaRPr lang="fr-FR" dirty="0"/>
          </a:p>
        </p:txBody>
      </p:sp>
    </p:spTree>
    <p:extLst>
      <p:ext uri="{BB962C8B-B14F-4D97-AF65-F5344CB8AC3E}">
        <p14:creationId xmlns:p14="http://schemas.microsoft.com/office/powerpoint/2010/main" val="3446160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DE155-F7A1-43A5-9516-977ABBB03225}"/>
              </a:ext>
            </a:extLst>
          </p:cNvPr>
          <p:cNvSpPr>
            <a:spLocks noGrp="1"/>
          </p:cNvSpPr>
          <p:nvPr>
            <p:ph type="title"/>
          </p:nvPr>
        </p:nvSpPr>
        <p:spPr/>
        <p:txBody>
          <a:bodyPr/>
          <a:lstStyle/>
          <a:p>
            <a:r>
              <a:rPr lang="fr-FR" b="1" dirty="0"/>
              <a:t>EXPLOREZ VOS DONNÉES</a:t>
            </a:r>
            <a:endParaRPr lang="fr-FR" dirty="0"/>
          </a:p>
        </p:txBody>
      </p:sp>
      <p:sp>
        <p:nvSpPr>
          <p:cNvPr id="3" name="Espace réservé du contenu 2">
            <a:extLst>
              <a:ext uri="{FF2B5EF4-FFF2-40B4-BE49-F238E27FC236}">
                <a16:creationId xmlns:a16="http://schemas.microsoft.com/office/drawing/2014/main" id="{614F5922-79F5-4940-BFC8-4758DEC31D6B}"/>
              </a:ext>
            </a:extLst>
          </p:cNvPr>
          <p:cNvSpPr>
            <a:spLocks noGrp="1"/>
          </p:cNvSpPr>
          <p:nvPr>
            <p:ph idx="1"/>
          </p:nvPr>
        </p:nvSpPr>
        <p:spPr/>
        <p:txBody>
          <a:bodyPr>
            <a:normAutofit fontScale="85000" lnSpcReduction="20000"/>
          </a:bodyPr>
          <a:lstStyle/>
          <a:p>
            <a:pPr marL="0" indent="0" algn="just">
              <a:buNone/>
            </a:pPr>
            <a:r>
              <a:rPr lang="fr-FR" sz="1800" dirty="0"/>
              <a:t>Vous pouvez maintenant observer vos données sous toutes leurs facettes. On parle ici </a:t>
            </a:r>
            <a:r>
              <a:rPr lang="fr-FR" sz="1800" b="1" dirty="0">
                <a:solidFill>
                  <a:schemeClr val="accent1"/>
                </a:solidFill>
              </a:rPr>
              <a:t>d’exploration de données</a:t>
            </a:r>
            <a:r>
              <a:rPr lang="fr-FR" sz="1800" dirty="0"/>
              <a:t> ou de </a:t>
            </a:r>
            <a:r>
              <a:rPr lang="fr-FR" sz="1800" b="1" dirty="0">
                <a:solidFill>
                  <a:schemeClr val="accent1"/>
                </a:solidFill>
              </a:rPr>
              <a:t>fouille de données </a:t>
            </a:r>
            <a:r>
              <a:rPr lang="fr-FR" sz="1800" dirty="0"/>
              <a:t>(en anglais, on parle de </a:t>
            </a:r>
            <a:r>
              <a:rPr lang="fr-FR" sz="1800" i="1" dirty="0"/>
              <a:t>Data Mining</a:t>
            </a:r>
            <a:r>
              <a:rPr lang="fr-FR" sz="1800" dirty="0"/>
              <a:t>). </a:t>
            </a:r>
          </a:p>
          <a:p>
            <a:pPr marL="0" indent="0" algn="just">
              <a:buNone/>
            </a:pPr>
            <a:endParaRPr lang="fr-FR" sz="1800" dirty="0"/>
          </a:p>
          <a:p>
            <a:pPr marL="0" indent="0" algn="just">
              <a:buNone/>
            </a:pPr>
            <a:r>
              <a:rPr lang="fr-FR" sz="1800" dirty="0"/>
              <a:t>Pour cette étape, le Data </a:t>
            </a:r>
            <a:r>
              <a:rPr lang="fr-FR" sz="1800" dirty="0" err="1"/>
              <a:t>Scientist</a:t>
            </a:r>
            <a:r>
              <a:rPr lang="fr-FR" sz="1800" dirty="0"/>
              <a:t> de votre équipe </a:t>
            </a:r>
            <a:r>
              <a:rPr lang="fr-FR" sz="1800" b="1" dirty="0">
                <a:solidFill>
                  <a:schemeClr val="accent1"/>
                </a:solidFill>
              </a:rPr>
              <a:t>travaille avec des experts métiers </a:t>
            </a:r>
            <a:r>
              <a:rPr lang="fr-FR" sz="1800" dirty="0"/>
              <a:t>et des experts des sources de données afin de mieux comprendre les données.</a:t>
            </a:r>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endParaRPr lang="fr-FR" sz="1800" dirty="0"/>
          </a:p>
          <a:p>
            <a:pPr marL="0" indent="0" algn="just">
              <a:buNone/>
            </a:pPr>
            <a:r>
              <a:rPr lang="fr-FR" sz="1800" dirty="0"/>
              <a:t>L’idée est de </a:t>
            </a:r>
            <a:r>
              <a:rPr lang="fr-FR" sz="1800" b="1" dirty="0">
                <a:solidFill>
                  <a:schemeClr val="accent1"/>
                </a:solidFill>
              </a:rPr>
              <a:t>comprendre les facteurs impactant la fréquentation</a:t>
            </a:r>
            <a:r>
              <a:rPr lang="fr-FR" sz="1800" dirty="0"/>
              <a:t>. Les données vous aideront à répondre à des questions telles que :</a:t>
            </a:r>
          </a:p>
          <a:p>
            <a:pPr marL="0" lvl="1" indent="0" algn="just">
              <a:buNone/>
            </a:pPr>
            <a:r>
              <a:rPr lang="fr-FR" sz="1500" dirty="0"/>
              <a:t>quelle est la fréquentation moyenne par jour, par semaine, par mois ? </a:t>
            </a:r>
          </a:p>
          <a:p>
            <a:pPr marL="0" lvl="1" indent="0" algn="just">
              <a:buNone/>
            </a:pPr>
            <a:r>
              <a:rPr lang="fr-FR" sz="1500" dirty="0"/>
              <a:t>quand est-ce que la fréquentation est la plus importante? </a:t>
            </a:r>
          </a:p>
          <a:p>
            <a:pPr marL="0" indent="0" algn="just">
              <a:buNone/>
            </a:pPr>
            <a:endParaRPr lang="fr-FR" sz="1800" dirty="0"/>
          </a:p>
          <a:p>
            <a:pPr marL="0" indent="0" algn="just">
              <a:buNone/>
            </a:pPr>
            <a:r>
              <a:rPr lang="fr-FR" sz="1800" dirty="0"/>
              <a:t>L’exploration des données permet aussi de </a:t>
            </a:r>
            <a:r>
              <a:rPr lang="fr-FR" sz="1800" b="1" dirty="0">
                <a:solidFill>
                  <a:schemeClr val="accent1"/>
                </a:solidFill>
              </a:rPr>
              <a:t>vérifier vos hypothèses ou intuitions</a:t>
            </a:r>
            <a:r>
              <a:rPr lang="fr-FR" sz="1800" dirty="0"/>
              <a:t>. Par exemple, l'équipe a l'intuition suivante : plus il fait beau plus les parents vont avoir tendance à prendre leurs enfants pour déjeuner avec eux. Cette hypothèse pourra être validée ou contredite par le croisement de données.</a:t>
            </a:r>
          </a:p>
          <a:p>
            <a:endParaRPr lang="fr-FR" dirty="0"/>
          </a:p>
        </p:txBody>
      </p:sp>
      <p:pic>
        <p:nvPicPr>
          <p:cNvPr id="4" name="Image 3">
            <a:extLst>
              <a:ext uri="{FF2B5EF4-FFF2-40B4-BE49-F238E27FC236}">
                <a16:creationId xmlns:a16="http://schemas.microsoft.com/office/drawing/2014/main" id="{3E6FDDDC-5F39-44C0-B9E9-42E0CC2358CC}"/>
              </a:ext>
            </a:extLst>
          </p:cNvPr>
          <p:cNvPicPr>
            <a:picLocks noChangeAspect="1"/>
          </p:cNvPicPr>
          <p:nvPr/>
        </p:nvPicPr>
        <p:blipFill>
          <a:blip r:embed="rId3"/>
          <a:stretch>
            <a:fillRect/>
          </a:stretch>
        </p:blipFill>
        <p:spPr>
          <a:xfrm>
            <a:off x="3694123" y="2968803"/>
            <a:ext cx="5529956" cy="1255675"/>
          </a:xfrm>
          <a:prstGeom prst="rect">
            <a:avLst/>
          </a:prstGeom>
        </p:spPr>
      </p:pic>
    </p:spTree>
    <p:extLst>
      <p:ext uri="{BB962C8B-B14F-4D97-AF65-F5344CB8AC3E}">
        <p14:creationId xmlns:p14="http://schemas.microsoft.com/office/powerpoint/2010/main" val="2439549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5AD458-EF9C-44B2-8974-5B3EBD2F6394}"/>
              </a:ext>
            </a:extLst>
          </p:cNvPr>
          <p:cNvSpPr>
            <a:spLocks noGrp="1"/>
          </p:cNvSpPr>
          <p:nvPr>
            <p:ph type="title"/>
          </p:nvPr>
        </p:nvSpPr>
        <p:spPr/>
        <p:txBody>
          <a:bodyPr/>
          <a:lstStyle/>
          <a:p>
            <a:r>
              <a:rPr lang="fr-FR" dirty="0"/>
              <a:t>Exemple du menu</a:t>
            </a:r>
          </a:p>
        </p:txBody>
      </p:sp>
      <p:pic>
        <p:nvPicPr>
          <p:cNvPr id="4" name="Image 3">
            <a:extLst>
              <a:ext uri="{FF2B5EF4-FFF2-40B4-BE49-F238E27FC236}">
                <a16:creationId xmlns:a16="http://schemas.microsoft.com/office/drawing/2014/main" id="{D1736241-FC20-4397-AA27-A8377F889FBD}"/>
              </a:ext>
            </a:extLst>
          </p:cNvPr>
          <p:cNvPicPr>
            <a:picLocks noChangeAspect="1"/>
          </p:cNvPicPr>
          <p:nvPr/>
        </p:nvPicPr>
        <p:blipFill>
          <a:blip r:embed="rId3"/>
          <a:stretch>
            <a:fillRect/>
          </a:stretch>
        </p:blipFill>
        <p:spPr>
          <a:xfrm>
            <a:off x="1523999" y="1431608"/>
            <a:ext cx="8609093" cy="4751500"/>
          </a:xfrm>
          <a:prstGeom prst="rect">
            <a:avLst/>
          </a:prstGeom>
        </p:spPr>
      </p:pic>
    </p:spTree>
    <p:extLst>
      <p:ext uri="{BB962C8B-B14F-4D97-AF65-F5344CB8AC3E}">
        <p14:creationId xmlns:p14="http://schemas.microsoft.com/office/powerpoint/2010/main" val="1157639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67541-A2A3-4965-918E-5AB99D54FD81}"/>
              </a:ext>
            </a:extLst>
          </p:cNvPr>
          <p:cNvSpPr>
            <a:spLocks noGrp="1"/>
          </p:cNvSpPr>
          <p:nvPr>
            <p:ph type="title"/>
          </p:nvPr>
        </p:nvSpPr>
        <p:spPr/>
        <p:txBody>
          <a:bodyPr/>
          <a:lstStyle/>
          <a:p>
            <a:r>
              <a:rPr lang="fr-FR" b="1" dirty="0"/>
              <a:t>MODÉLISEZ LES DONNÉES</a:t>
            </a:r>
            <a:endParaRPr lang="fr-FR" dirty="0"/>
          </a:p>
        </p:txBody>
      </p:sp>
      <p:sp>
        <p:nvSpPr>
          <p:cNvPr id="4" name="Sous-titre 2">
            <a:extLst>
              <a:ext uri="{FF2B5EF4-FFF2-40B4-BE49-F238E27FC236}">
                <a16:creationId xmlns:a16="http://schemas.microsoft.com/office/drawing/2014/main" id="{BFBB346D-6743-424D-8233-8B549AD7245E}"/>
              </a:ext>
            </a:extLst>
          </p:cNvPr>
          <p:cNvSpPr txBox="1">
            <a:spLocks/>
          </p:cNvSpPr>
          <p:nvPr/>
        </p:nvSpPr>
        <p:spPr>
          <a:xfrm>
            <a:off x="399544" y="1690688"/>
            <a:ext cx="11392911" cy="461887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900"/>
              </a:spcAft>
              <a:buFont typeface="Arial" panose="020B0604020202020204" pitchFamily="34" charset="0"/>
              <a:buNone/>
            </a:pPr>
            <a:r>
              <a:rPr lang="fr-FR" sz="1800" dirty="0"/>
              <a:t>Vous y voici, vous allez enfin pouvoir utiliser des outils d’IA ! Ici, </a:t>
            </a:r>
            <a:r>
              <a:rPr lang="fr-FR" sz="1800" b="1" dirty="0">
                <a:solidFill>
                  <a:schemeClr val="accent1"/>
                </a:solidFill>
              </a:rPr>
              <a:t>votre objectif est d'anticiper au mieux la fréquentation.</a:t>
            </a:r>
          </a:p>
          <a:p>
            <a:pPr marL="0" indent="0" algn="just">
              <a:spcAft>
                <a:spcPts val="900"/>
              </a:spcAft>
              <a:buFont typeface="Arial" panose="020B0604020202020204" pitchFamily="34" charset="0"/>
              <a:buNone/>
            </a:pPr>
            <a:r>
              <a:rPr lang="fr-FR" sz="1800" dirty="0"/>
              <a:t>Pour procéder, vous allez utiliser le </a:t>
            </a:r>
            <a:r>
              <a:rPr lang="fr-FR" sz="1800" b="1" dirty="0">
                <a:solidFill>
                  <a:schemeClr val="accent1"/>
                </a:solidFill>
              </a:rPr>
              <a:t>Machine Learning</a:t>
            </a:r>
            <a:r>
              <a:rPr lang="fr-FR" sz="1800" dirty="0"/>
              <a:t>, Concrètement, vous </a:t>
            </a:r>
            <a:r>
              <a:rPr lang="fr-FR" sz="1800" b="1" dirty="0">
                <a:solidFill>
                  <a:schemeClr val="accent1"/>
                </a:solidFill>
              </a:rPr>
              <a:t>allez modéliser la fréquentation en fonction de toutes les variables dont vous disposez</a:t>
            </a:r>
            <a:r>
              <a:rPr lang="fr-FR" sz="1800" dirty="0"/>
              <a:t>. Un modèle, c'est une représentation mathématique d’un problème donné. </a:t>
            </a:r>
          </a:p>
          <a:p>
            <a:pPr marL="0" indent="0" algn="just">
              <a:spcAft>
                <a:spcPts val="900"/>
              </a:spcAft>
              <a:buFont typeface="Arial" panose="020B0604020202020204" pitchFamily="34" charset="0"/>
              <a:buNone/>
            </a:pPr>
            <a:r>
              <a:rPr lang="fr-FR" sz="1800" dirty="0"/>
              <a:t>Prenons un exemple pour mieux se représenter la chose. Imaginons qu’un menu avec poisson ait un impact sur la fréquentation. Lorsqu'il y a du poisson, il y a plus d’enfants.</a:t>
            </a:r>
          </a:p>
          <a:p>
            <a:pPr marL="0" indent="0" algn="just">
              <a:spcAft>
                <a:spcPts val="900"/>
              </a:spcAft>
              <a:buFont typeface="Arial" panose="020B0604020202020204" pitchFamily="34" charset="0"/>
              <a:buNone/>
            </a:pPr>
            <a:r>
              <a:rPr lang="fr-FR" sz="1800" dirty="0"/>
              <a:t>Et tout cela, vous pouvez le rédiger en formules mathématiques. Ainsi, votre modèle peut anticiper les fréquentations futures en utilisant les menus.</a:t>
            </a:r>
          </a:p>
          <a:p>
            <a:pPr marL="0" indent="0" algn="just">
              <a:spcAft>
                <a:spcPts val="900"/>
              </a:spcAft>
              <a:buFont typeface="Arial" panose="020B0604020202020204" pitchFamily="34" charset="0"/>
              <a:buNone/>
            </a:pPr>
            <a:r>
              <a:rPr lang="fr-FR" sz="1800" dirty="0"/>
              <a:t>Dans cet exemple, le modèle se base uniquement </a:t>
            </a:r>
            <a:r>
              <a:rPr lang="fr-FR" dirty="0"/>
              <a:t>sur</a:t>
            </a:r>
            <a:r>
              <a:rPr lang="fr-FR" sz="1800" dirty="0"/>
              <a:t> le menu. Dans votre modèle final, vous utiliserez plus de variables, telles que la date ou la consommation des jours précédents.</a:t>
            </a:r>
          </a:p>
          <a:p>
            <a:pPr marL="0" indent="0" algn="just">
              <a:spcAft>
                <a:spcPts val="900"/>
              </a:spcAft>
              <a:buFont typeface="Arial" panose="020B0604020202020204" pitchFamily="34" charset="0"/>
              <a:buNone/>
            </a:pPr>
            <a:r>
              <a:rPr lang="fr-FR" sz="1800" dirty="0"/>
              <a:t>Pour </a:t>
            </a:r>
            <a:r>
              <a:rPr lang="fr-FR" sz="1800" b="1" dirty="0">
                <a:solidFill>
                  <a:schemeClr val="accent1"/>
                </a:solidFill>
              </a:rPr>
              <a:t>modéliser vos données</a:t>
            </a:r>
            <a:r>
              <a:rPr lang="fr-FR" sz="1800" dirty="0"/>
              <a:t>, vous allez passer par </a:t>
            </a:r>
            <a:r>
              <a:rPr lang="fr-FR" sz="1800" b="1" dirty="0">
                <a:solidFill>
                  <a:schemeClr val="accent1"/>
                </a:solidFill>
              </a:rPr>
              <a:t>deux phases </a:t>
            </a:r>
            <a:r>
              <a:rPr lang="fr-FR" sz="1800" dirty="0"/>
              <a:t>:</a:t>
            </a:r>
          </a:p>
          <a:p>
            <a:pPr marL="0" indent="0" algn="just">
              <a:spcAft>
                <a:spcPts val="900"/>
              </a:spcAft>
              <a:buFont typeface="Arial" panose="020B0604020202020204" pitchFamily="34" charset="0"/>
              <a:buNone/>
            </a:pPr>
            <a:r>
              <a:rPr lang="fr-FR" sz="1800" dirty="0"/>
              <a:t>la première phase est </a:t>
            </a:r>
            <a:r>
              <a:rPr lang="fr-FR" sz="1800" b="1" dirty="0">
                <a:solidFill>
                  <a:schemeClr val="accent1"/>
                </a:solidFill>
              </a:rPr>
              <a:t>l’apprentissag</a:t>
            </a:r>
            <a:r>
              <a:rPr lang="fr-FR" sz="1800" dirty="0"/>
              <a:t>e, dans lequel vous allez entraîner votre modèle avec des exemples. Dans cette phase, vous fournirez au système des données sur le menus, les effectifs, la période…; </a:t>
            </a:r>
          </a:p>
          <a:p>
            <a:pPr marL="0" indent="0" algn="just">
              <a:spcAft>
                <a:spcPts val="900"/>
              </a:spcAft>
              <a:buFont typeface="Arial" panose="020B0604020202020204" pitchFamily="34" charset="0"/>
              <a:buNone/>
            </a:pPr>
            <a:r>
              <a:rPr lang="fr-FR" sz="1800" dirty="0"/>
              <a:t>la deuxième phase est </a:t>
            </a:r>
            <a:r>
              <a:rPr lang="fr-FR" sz="1800" b="1" dirty="0">
                <a:solidFill>
                  <a:schemeClr val="accent1"/>
                </a:solidFill>
              </a:rPr>
              <a:t>la prédiction </a:t>
            </a:r>
            <a:r>
              <a:rPr lang="fr-FR" sz="1800" dirty="0"/>
              <a:t>: votre système est prêt et vous pouvez l’utiliser pour prédire les consommations d’énergie futures.</a:t>
            </a:r>
          </a:p>
        </p:txBody>
      </p:sp>
    </p:spTree>
    <p:extLst>
      <p:ext uri="{BB962C8B-B14F-4D97-AF65-F5344CB8AC3E}">
        <p14:creationId xmlns:p14="http://schemas.microsoft.com/office/powerpoint/2010/main" val="82382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EDDAF-5CBB-48E6-9BEA-F38BD67D9752}"/>
              </a:ext>
            </a:extLst>
          </p:cNvPr>
          <p:cNvSpPr>
            <a:spLocks noGrp="1"/>
          </p:cNvSpPr>
          <p:nvPr>
            <p:ph type="title"/>
          </p:nvPr>
        </p:nvSpPr>
        <p:spPr/>
        <p:txBody>
          <a:bodyPr/>
          <a:lstStyle/>
          <a:p>
            <a:r>
              <a:rPr lang="fr-FR" b="1" dirty="0"/>
              <a:t>ÉVALUEZ ET INTERPRÉTEZ VOS DONNÉES</a:t>
            </a:r>
            <a:endParaRPr lang="fr-FR" dirty="0"/>
          </a:p>
        </p:txBody>
      </p:sp>
      <p:sp>
        <p:nvSpPr>
          <p:cNvPr id="3" name="Espace réservé du contenu 2">
            <a:extLst>
              <a:ext uri="{FF2B5EF4-FFF2-40B4-BE49-F238E27FC236}">
                <a16:creationId xmlns:a16="http://schemas.microsoft.com/office/drawing/2014/main" id="{561F06ED-274E-4148-A44D-D5409825E27D}"/>
              </a:ext>
            </a:extLst>
          </p:cNvPr>
          <p:cNvSpPr>
            <a:spLocks noGrp="1"/>
          </p:cNvSpPr>
          <p:nvPr>
            <p:ph idx="1"/>
          </p:nvPr>
        </p:nvSpPr>
        <p:spPr/>
        <p:txBody>
          <a:bodyPr>
            <a:normAutofit/>
          </a:bodyPr>
          <a:lstStyle/>
          <a:p>
            <a:r>
              <a:rPr lang="fr-FR" dirty="0"/>
              <a:t>Le modèle est-il fiable ?</a:t>
            </a:r>
          </a:p>
          <a:p>
            <a:endParaRPr lang="fr-FR" dirty="0"/>
          </a:p>
          <a:p>
            <a:r>
              <a:rPr lang="fr-FR" dirty="0"/>
              <a:t>Le modèle doit être évalué sur de nouvelles données</a:t>
            </a:r>
          </a:p>
          <a:p>
            <a:endParaRPr lang="fr-FR" dirty="0"/>
          </a:p>
        </p:txBody>
      </p:sp>
      <p:sp>
        <p:nvSpPr>
          <p:cNvPr id="4" name="Ellipse 3">
            <a:extLst>
              <a:ext uri="{FF2B5EF4-FFF2-40B4-BE49-F238E27FC236}">
                <a16:creationId xmlns:a16="http://schemas.microsoft.com/office/drawing/2014/main" id="{8BDCD8C3-2039-4601-9B4E-A3D93FB31C5D}"/>
              </a:ext>
            </a:extLst>
          </p:cNvPr>
          <p:cNvSpPr/>
          <p:nvPr/>
        </p:nvSpPr>
        <p:spPr>
          <a:xfrm>
            <a:off x="255494" y="365125"/>
            <a:ext cx="582706" cy="670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8383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501318-508C-438B-BE26-7F4D0247B068}"/>
              </a:ext>
            </a:extLst>
          </p:cNvPr>
          <p:cNvSpPr>
            <a:spLocks noGrp="1"/>
          </p:cNvSpPr>
          <p:nvPr>
            <p:ph type="title"/>
          </p:nvPr>
        </p:nvSpPr>
        <p:spPr/>
        <p:txBody>
          <a:bodyPr/>
          <a:lstStyle/>
          <a:p>
            <a:r>
              <a:rPr lang="fr-FR" dirty="0"/>
              <a:t>LES RÉSULTATS</a:t>
            </a:r>
          </a:p>
        </p:txBody>
      </p:sp>
      <p:pic>
        <p:nvPicPr>
          <p:cNvPr id="4" name="Picture 2">
            <a:extLst>
              <a:ext uri="{FF2B5EF4-FFF2-40B4-BE49-F238E27FC236}">
                <a16:creationId xmlns:a16="http://schemas.microsoft.com/office/drawing/2014/main" id="{7457DD45-42D1-4F6B-A191-AD4198D1A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74" y="1780092"/>
            <a:ext cx="5555599" cy="38781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D5D9E86-14CC-4721-A4C6-ECAD70C68472}"/>
              </a:ext>
            </a:extLst>
          </p:cNvPr>
          <p:cNvSpPr/>
          <p:nvPr/>
        </p:nvSpPr>
        <p:spPr>
          <a:xfrm>
            <a:off x="5939545" y="836095"/>
            <a:ext cx="6252455" cy="6298904"/>
          </a:xfrm>
          <a:prstGeom prst="rect">
            <a:avLst/>
          </a:prstGeom>
        </p:spPr>
        <p:txBody>
          <a:bodyPr wrap="square">
            <a:spAutoFit/>
          </a:bodyPr>
          <a:lstStyle/>
          <a:p>
            <a:pPr>
              <a:spcAft>
                <a:spcPts val="571"/>
              </a:spcAft>
            </a:pPr>
            <a:r>
              <a:rPr lang="fr-FR" b="1" dirty="0">
                <a:solidFill>
                  <a:schemeClr val="accent1"/>
                </a:solidFill>
                <a:latin typeface="+mj-lt"/>
                <a:cs typeface="Open Sans"/>
              </a:rPr>
              <a:t> Méthode d'évaluation :</a:t>
            </a:r>
          </a:p>
          <a:p>
            <a:pPr marL="271956" indent="-271956">
              <a:spcAft>
                <a:spcPts val="571"/>
              </a:spcAft>
              <a:buFont typeface="Arial" panose="020B0604020202020204" pitchFamily="34" charset="0"/>
              <a:buChar char="•"/>
            </a:pPr>
            <a:r>
              <a:rPr lang="fr-FR" dirty="0">
                <a:latin typeface="+mj-lt"/>
                <a:cs typeface="Open Sans"/>
              </a:rPr>
              <a:t>Entraînement sur les années scolaires 2015-2016, 2016-2017 et 2017- 2018</a:t>
            </a:r>
          </a:p>
          <a:p>
            <a:pPr marL="271956" indent="-271956">
              <a:spcAft>
                <a:spcPts val="571"/>
              </a:spcAft>
              <a:buFont typeface="Arial" panose="020B0604020202020204" pitchFamily="34" charset="0"/>
              <a:buChar char="•"/>
            </a:pPr>
            <a:r>
              <a:rPr lang="fr-FR" dirty="0">
                <a:latin typeface="+mj-lt"/>
                <a:cs typeface="Open Sans"/>
              </a:rPr>
              <a:t>Test sur 2018-2019</a:t>
            </a:r>
          </a:p>
          <a:p>
            <a:pPr>
              <a:spcAft>
                <a:spcPts val="571"/>
              </a:spcAft>
            </a:pPr>
            <a:r>
              <a:rPr lang="fr-FR" b="1" dirty="0">
                <a:solidFill>
                  <a:schemeClr val="accent1"/>
                </a:solidFill>
                <a:latin typeface="+mj-lt"/>
                <a:cs typeface="Open Sans"/>
              </a:rPr>
              <a:t>Ajout d’un intervalle de confiance (IC) pour éviter les sous-productions</a:t>
            </a:r>
          </a:p>
          <a:p>
            <a:pPr>
              <a:spcAft>
                <a:spcPts val="571"/>
              </a:spcAft>
            </a:pPr>
            <a:r>
              <a:rPr lang="fr-FR" dirty="0">
                <a:latin typeface="+mj-lt"/>
                <a:cs typeface="Open Sans"/>
              </a:rPr>
              <a:t>IC 80 %</a:t>
            </a:r>
          </a:p>
          <a:p>
            <a:pPr marL="271956" indent="-271956">
              <a:spcAft>
                <a:spcPts val="571"/>
              </a:spcAft>
              <a:buFont typeface="Arial" panose="020B0604020202020204" pitchFamily="34" charset="0"/>
              <a:buChar char="•"/>
            </a:pPr>
            <a:r>
              <a:rPr lang="fr-FR" dirty="0">
                <a:latin typeface="+mj-lt"/>
                <a:cs typeface="Open Sans"/>
              </a:rPr>
              <a:t>Gain de 25% sur le gaspillage </a:t>
            </a:r>
          </a:p>
          <a:p>
            <a:pPr marL="271956" indent="-271956">
              <a:spcAft>
                <a:spcPts val="571"/>
              </a:spcAft>
              <a:buFont typeface="Arial" panose="020B0604020202020204" pitchFamily="34" charset="0"/>
              <a:buChar char="•"/>
            </a:pPr>
            <a:r>
              <a:rPr lang="fr-FR" dirty="0">
                <a:latin typeface="+mj-lt"/>
                <a:cs typeface="Open Sans"/>
              </a:rPr>
              <a:t>0 jour de sous-production</a:t>
            </a:r>
          </a:p>
          <a:p>
            <a:pPr>
              <a:spcAft>
                <a:spcPts val="571"/>
              </a:spcAft>
            </a:pPr>
            <a:r>
              <a:rPr lang="fr-FR" dirty="0">
                <a:latin typeface="+mj-lt"/>
                <a:cs typeface="Open Sans"/>
              </a:rPr>
              <a:t>IC 70%</a:t>
            </a:r>
          </a:p>
          <a:p>
            <a:pPr marL="271956" indent="-271956">
              <a:spcAft>
                <a:spcPts val="571"/>
              </a:spcAft>
              <a:buFont typeface="Arial" panose="020B0604020202020204" pitchFamily="34" charset="0"/>
              <a:buChar char="•"/>
            </a:pPr>
            <a:r>
              <a:rPr lang="fr-FR" dirty="0">
                <a:latin typeface="+mj-lt"/>
                <a:cs typeface="Open Sans"/>
              </a:rPr>
              <a:t>Gain de 35% sur le gaspillage </a:t>
            </a:r>
          </a:p>
          <a:p>
            <a:pPr marL="271956" indent="-271956">
              <a:spcAft>
                <a:spcPts val="571"/>
              </a:spcAft>
              <a:buFont typeface="Arial" panose="020B0604020202020204" pitchFamily="34" charset="0"/>
              <a:buChar char="•"/>
            </a:pPr>
            <a:r>
              <a:rPr lang="fr-FR" dirty="0">
                <a:latin typeface="+mj-lt"/>
                <a:cs typeface="Open Sans"/>
              </a:rPr>
              <a:t>7 jours de sous-production avec max 100 repas manquants</a:t>
            </a:r>
          </a:p>
          <a:p>
            <a:pPr>
              <a:spcAft>
                <a:spcPts val="571"/>
              </a:spcAft>
            </a:pPr>
            <a:r>
              <a:rPr lang="fr-FR" dirty="0">
                <a:latin typeface="+mj-lt"/>
                <a:cs typeface="Open Sans"/>
              </a:rPr>
              <a:t>IC 65%</a:t>
            </a:r>
          </a:p>
          <a:p>
            <a:pPr marL="271956" indent="-271956">
              <a:spcAft>
                <a:spcPts val="571"/>
              </a:spcAft>
              <a:buFont typeface="Arial" panose="020B0604020202020204" pitchFamily="34" charset="0"/>
              <a:buChar char="•"/>
            </a:pPr>
            <a:r>
              <a:rPr lang="fr-FR" dirty="0">
                <a:latin typeface="+mj-lt"/>
                <a:cs typeface="Open Sans"/>
              </a:rPr>
              <a:t>Gain de 40% sur le gaspillage </a:t>
            </a:r>
          </a:p>
          <a:p>
            <a:pPr marL="271956" indent="-271956">
              <a:spcAft>
                <a:spcPts val="571"/>
              </a:spcAft>
              <a:buFont typeface="Arial" panose="020B0604020202020204" pitchFamily="34" charset="0"/>
              <a:buChar char="•"/>
            </a:pPr>
            <a:r>
              <a:rPr lang="fr-FR" dirty="0">
                <a:latin typeface="+mj-lt"/>
                <a:cs typeface="Open Sans"/>
              </a:rPr>
              <a:t>10 jours de sous-production avec max 150 repas manquants</a:t>
            </a:r>
          </a:p>
          <a:p>
            <a:pPr>
              <a:spcAft>
                <a:spcPts val="571"/>
              </a:spcAft>
            </a:pPr>
            <a:endParaRPr lang="fr-FR" sz="1333" dirty="0">
              <a:solidFill>
                <a:schemeClr val="tx1">
                  <a:lumMod val="50000"/>
                  <a:lumOff val="50000"/>
                </a:schemeClr>
              </a:solidFill>
              <a:latin typeface="Open Sans"/>
              <a:cs typeface="Open Sans"/>
            </a:endParaRPr>
          </a:p>
          <a:p>
            <a:pPr>
              <a:spcAft>
                <a:spcPts val="571"/>
              </a:spcAft>
            </a:pPr>
            <a:endParaRPr lang="fr-FR" sz="1333" dirty="0">
              <a:solidFill>
                <a:schemeClr val="tx1">
                  <a:lumMod val="50000"/>
                  <a:lumOff val="50000"/>
                </a:schemeClr>
              </a:solidFill>
              <a:latin typeface="Open Sans"/>
              <a:cs typeface="Open Sans"/>
            </a:endParaRPr>
          </a:p>
          <a:p>
            <a:pPr>
              <a:spcAft>
                <a:spcPts val="571"/>
              </a:spcAft>
            </a:pPr>
            <a:endParaRPr lang="fr-FR" sz="1333" dirty="0">
              <a:solidFill>
                <a:schemeClr val="tx1">
                  <a:lumMod val="50000"/>
                  <a:lumOff val="50000"/>
                </a:schemeClr>
              </a:solidFill>
              <a:latin typeface="Open Sans"/>
              <a:cs typeface="Open Sans"/>
            </a:endParaRPr>
          </a:p>
          <a:p>
            <a:pPr>
              <a:spcAft>
                <a:spcPts val="571"/>
              </a:spcAft>
            </a:pPr>
            <a:endParaRPr lang="fr-FR" sz="1333" dirty="0">
              <a:solidFill>
                <a:schemeClr val="tx1">
                  <a:lumMod val="50000"/>
                  <a:lumOff val="50000"/>
                </a:schemeClr>
              </a:solidFill>
              <a:latin typeface="Open Sans"/>
              <a:cs typeface="Open Sans"/>
            </a:endParaRPr>
          </a:p>
        </p:txBody>
      </p:sp>
    </p:spTree>
    <p:extLst>
      <p:ext uri="{BB962C8B-B14F-4D97-AF65-F5344CB8AC3E}">
        <p14:creationId xmlns:p14="http://schemas.microsoft.com/office/powerpoint/2010/main" val="3177372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BCC7B2-2531-4D05-85A3-B942E7B52BB8}"/>
              </a:ext>
            </a:extLst>
          </p:cNvPr>
          <p:cNvSpPr>
            <a:spLocks noGrp="1"/>
          </p:cNvSpPr>
          <p:nvPr>
            <p:ph type="title"/>
          </p:nvPr>
        </p:nvSpPr>
        <p:spPr/>
        <p:txBody>
          <a:bodyPr/>
          <a:lstStyle/>
          <a:p>
            <a:r>
              <a:rPr lang="fr-FR" sz="4400" dirty="0"/>
              <a:t>ACCOMPAGNER LE CHANGEMENT</a:t>
            </a:r>
            <a:endParaRPr lang="fr-FR" dirty="0"/>
          </a:p>
        </p:txBody>
      </p:sp>
      <p:pic>
        <p:nvPicPr>
          <p:cNvPr id="4" name="image7.png">
            <a:extLst>
              <a:ext uri="{FF2B5EF4-FFF2-40B4-BE49-F238E27FC236}">
                <a16:creationId xmlns:a16="http://schemas.microsoft.com/office/drawing/2014/main" id="{91332837-8184-43BE-AFBE-7B9085A4F2FA}"/>
              </a:ext>
            </a:extLst>
          </p:cNvPr>
          <p:cNvPicPr/>
          <p:nvPr/>
        </p:nvPicPr>
        <p:blipFill>
          <a:blip r:embed="rId3">
            <a:lum/>
            <a:alphaModFix/>
          </a:blip>
          <a:srcRect/>
          <a:stretch>
            <a:fillRect/>
          </a:stretch>
        </p:blipFill>
        <p:spPr>
          <a:xfrm>
            <a:off x="1939878" y="2471298"/>
            <a:ext cx="8187919" cy="3699316"/>
          </a:xfrm>
          <a:prstGeom prst="rect">
            <a:avLst/>
          </a:prstGeom>
          <a:noFill/>
          <a:ln>
            <a:noFill/>
            <a:prstDash/>
          </a:ln>
        </p:spPr>
      </p:pic>
      <p:pic>
        <p:nvPicPr>
          <p:cNvPr id="5" name="Image 4">
            <a:extLst>
              <a:ext uri="{FF2B5EF4-FFF2-40B4-BE49-F238E27FC236}">
                <a16:creationId xmlns:a16="http://schemas.microsoft.com/office/drawing/2014/main" id="{A6BB3109-CE95-4C03-B887-4697A9552431}"/>
              </a:ext>
            </a:extLst>
          </p:cNvPr>
          <p:cNvPicPr>
            <a:picLocks noChangeAspect="1"/>
          </p:cNvPicPr>
          <p:nvPr/>
        </p:nvPicPr>
        <p:blipFill rotWithShape="1">
          <a:blip r:embed="rId4"/>
          <a:srcRect l="8892" r="16166"/>
          <a:stretch/>
        </p:blipFill>
        <p:spPr>
          <a:xfrm>
            <a:off x="9209728" y="101399"/>
            <a:ext cx="1909624" cy="2123468"/>
          </a:xfrm>
          <a:prstGeom prst="rect">
            <a:avLst/>
          </a:prstGeom>
        </p:spPr>
      </p:pic>
      <p:sp>
        <p:nvSpPr>
          <p:cNvPr id="6" name="ZoneTexte 5">
            <a:extLst>
              <a:ext uri="{FF2B5EF4-FFF2-40B4-BE49-F238E27FC236}">
                <a16:creationId xmlns:a16="http://schemas.microsoft.com/office/drawing/2014/main" id="{61FBC53F-8BFE-4F02-A012-0116DE614E3F}"/>
              </a:ext>
            </a:extLst>
          </p:cNvPr>
          <p:cNvSpPr txBox="1"/>
          <p:nvPr/>
        </p:nvSpPr>
        <p:spPr>
          <a:xfrm>
            <a:off x="1473053" y="1495663"/>
            <a:ext cx="9121568" cy="888044"/>
          </a:xfrm>
          <a:prstGeom prst="rect">
            <a:avLst/>
          </a:prstGeom>
        </p:spPr>
        <p:txBody>
          <a:bodyPr vert="horz" lIns="95975" tIns="47987" rIns="95975" bIns="47987" rtlCol="0" anchor="ctr">
            <a:noAutofit/>
          </a:bodyPr>
          <a:lstStyle>
            <a:lvl1pPr indent="0">
              <a:spcBef>
                <a:spcPct val="20000"/>
              </a:spcBef>
              <a:buFont typeface="Arial"/>
              <a:buNone/>
              <a:defRPr sz="1600" b="1">
                <a:solidFill>
                  <a:srgbClr val="327BEC"/>
                </a:solidFill>
                <a:latin typeface="Open Sans"/>
                <a:cs typeface="Open Sans"/>
              </a:defRPr>
            </a:lvl1pPr>
            <a:lvl2pPr indent="0">
              <a:spcBef>
                <a:spcPct val="20000"/>
              </a:spcBef>
              <a:buFont typeface="Arial"/>
              <a:buNone/>
              <a:defRPr sz="1600">
                <a:solidFill>
                  <a:srgbClr val="327BEC"/>
                </a:solidFill>
                <a:latin typeface="Open Sans"/>
                <a:cs typeface="Open Sans"/>
              </a:defRPr>
            </a:lvl2pPr>
            <a:lvl3pPr indent="0">
              <a:spcBef>
                <a:spcPct val="20000"/>
              </a:spcBef>
              <a:buFont typeface="Arial"/>
              <a:buNone/>
              <a:defRPr sz="1600">
                <a:solidFill>
                  <a:srgbClr val="327BEC"/>
                </a:solidFill>
                <a:latin typeface="Open Sans"/>
                <a:cs typeface="Open Sans"/>
              </a:defRPr>
            </a:lvl3pPr>
            <a:lvl4pPr marL="1512601" indent="0">
              <a:spcBef>
                <a:spcPct val="20000"/>
              </a:spcBef>
              <a:buFont typeface="Arial"/>
              <a:buNone/>
              <a:defRPr sz="1600">
                <a:solidFill>
                  <a:srgbClr val="327BEC"/>
                </a:solidFill>
                <a:latin typeface="Open Sans"/>
                <a:cs typeface="Open Sans"/>
              </a:defRPr>
            </a:lvl4pPr>
            <a:lvl5pPr indent="0">
              <a:spcBef>
                <a:spcPct val="20000"/>
              </a:spcBef>
              <a:buFont typeface="Arial"/>
              <a:buNone/>
              <a:defRPr sz="1600">
                <a:solidFill>
                  <a:srgbClr val="327BEC"/>
                </a:solidFill>
                <a:latin typeface="Open Sans"/>
                <a:cs typeface="Open Sans"/>
              </a:defRPr>
            </a:lvl5pPr>
            <a:lvl6pPr marL="2773101" indent="-252100">
              <a:spcBef>
                <a:spcPct val="20000"/>
              </a:spcBef>
              <a:buFont typeface="Arial"/>
              <a:buChar char="•"/>
              <a:defRPr sz="2200"/>
            </a:lvl6pPr>
            <a:lvl7pPr marL="3277301" indent="-252100">
              <a:spcBef>
                <a:spcPct val="20000"/>
              </a:spcBef>
              <a:buFont typeface="Arial"/>
              <a:buChar char="•"/>
              <a:defRPr sz="2200"/>
            </a:lvl7pPr>
            <a:lvl8pPr marL="3781501" indent="-252100">
              <a:spcBef>
                <a:spcPct val="20000"/>
              </a:spcBef>
              <a:buFont typeface="Arial"/>
              <a:buChar char="•"/>
              <a:defRPr sz="2200"/>
            </a:lvl8pPr>
            <a:lvl9pPr marL="4285701" indent="-252100">
              <a:spcBef>
                <a:spcPct val="20000"/>
              </a:spcBef>
              <a:buFont typeface="Arial"/>
              <a:buChar char="•"/>
              <a:defRPr sz="2200"/>
            </a:lvl9pPr>
          </a:lstStyle>
          <a:p>
            <a:pPr algn="ctr">
              <a:lnSpc>
                <a:spcPct val="150000"/>
              </a:lnSpc>
            </a:pPr>
            <a:r>
              <a:rPr lang="fr-FR" sz="1523" dirty="0" err="1">
                <a:solidFill>
                  <a:schemeClr val="accent1"/>
                </a:solidFill>
              </a:rPr>
              <a:t>Co-construire</a:t>
            </a:r>
            <a:r>
              <a:rPr lang="fr-FR" sz="1523" dirty="0">
                <a:solidFill>
                  <a:schemeClr val="accent1"/>
                </a:solidFill>
              </a:rPr>
              <a:t> l’outil avec les utilisateurs sur la base de l’application développée.</a:t>
            </a:r>
          </a:p>
          <a:p>
            <a:pPr algn="ctr">
              <a:lnSpc>
                <a:spcPct val="150000"/>
              </a:lnSpc>
            </a:pPr>
            <a:r>
              <a:rPr lang="fr-FR" sz="1523" dirty="0">
                <a:solidFill>
                  <a:schemeClr val="accent1"/>
                </a:solidFill>
              </a:rPr>
              <a:t>Mettre en œuvre un dispositif d’accompagnement du changement.</a:t>
            </a:r>
          </a:p>
        </p:txBody>
      </p:sp>
      <p:sp>
        <p:nvSpPr>
          <p:cNvPr id="3" name="Ellipse 2">
            <a:extLst>
              <a:ext uri="{FF2B5EF4-FFF2-40B4-BE49-F238E27FC236}">
                <a16:creationId xmlns:a16="http://schemas.microsoft.com/office/drawing/2014/main" id="{FD1E3FEE-77E1-4CCC-9732-CB71CC9F6BA8}"/>
              </a:ext>
            </a:extLst>
          </p:cNvPr>
          <p:cNvSpPr/>
          <p:nvPr/>
        </p:nvSpPr>
        <p:spPr>
          <a:xfrm>
            <a:off x="228600" y="365125"/>
            <a:ext cx="739588" cy="576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1030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7C9E02-682A-460F-B6FD-D8F0278E8A0E}"/>
              </a:ext>
            </a:extLst>
          </p:cNvPr>
          <p:cNvSpPr>
            <a:spLocks noGrp="1"/>
          </p:cNvSpPr>
          <p:nvPr>
            <p:ph type="title"/>
          </p:nvPr>
        </p:nvSpPr>
        <p:spPr/>
        <p:txBody>
          <a:bodyPr/>
          <a:lstStyle/>
          <a:p>
            <a:r>
              <a:rPr lang="fr-FR" dirty="0"/>
              <a:t>Et ce n’est que le début!</a:t>
            </a:r>
          </a:p>
        </p:txBody>
      </p:sp>
      <p:pic>
        <p:nvPicPr>
          <p:cNvPr id="4" name="Picture 2">
            <a:extLst>
              <a:ext uri="{FF2B5EF4-FFF2-40B4-BE49-F238E27FC236}">
                <a16:creationId xmlns:a16="http://schemas.microsoft.com/office/drawing/2014/main" id="{919EEC68-C754-4B38-841F-D4446F0B0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70" y="3429000"/>
            <a:ext cx="2720571" cy="1656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AF7283C-1D26-408A-BFB6-8560C2ABB84B}"/>
              </a:ext>
            </a:extLst>
          </p:cNvPr>
          <p:cNvSpPr txBox="1"/>
          <p:nvPr/>
        </p:nvSpPr>
        <p:spPr>
          <a:xfrm>
            <a:off x="1498670" y="2259449"/>
            <a:ext cx="3225730" cy="1169551"/>
          </a:xfrm>
          <a:prstGeom prst="rect">
            <a:avLst/>
          </a:prstGeom>
          <a:noFill/>
        </p:spPr>
        <p:txBody>
          <a:bodyPr wrap="square">
            <a:spAutoFit/>
          </a:bodyPr>
          <a:lstStyle/>
          <a:p>
            <a:r>
              <a:rPr lang="fr-FR" sz="1400" b="0" i="0" dirty="0">
                <a:effectLst/>
                <a:latin typeface="+mj-lt"/>
              </a:rPr>
              <a:t>Selon une étude CSA/Hadopi de février 2019, plus de </a:t>
            </a:r>
            <a:r>
              <a:rPr lang="fr-FR" sz="1400" b="1" i="0" dirty="0">
                <a:effectLst/>
                <a:latin typeface="+mj-lt"/>
              </a:rPr>
              <a:t>5 millions de Français étaient déjà équipés d’une </a:t>
            </a:r>
            <a:r>
              <a:rPr lang="fr-FR" sz="1400" b="0" i="0" dirty="0">
                <a:effectLst/>
                <a:latin typeface="+mj-lt"/>
              </a:rPr>
              <a:t>enceinte à commande vocale.</a:t>
            </a:r>
          </a:p>
          <a:p>
            <a:endParaRPr lang="fr-FR" dirty="0"/>
          </a:p>
        </p:txBody>
      </p:sp>
      <p:pic>
        <p:nvPicPr>
          <p:cNvPr id="6" name="Picture 2" descr="La voiture autonome : pour maintenant ou pour (bien) plus tard ?">
            <a:extLst>
              <a:ext uri="{FF2B5EF4-FFF2-40B4-BE49-F238E27FC236}">
                <a16:creationId xmlns:a16="http://schemas.microsoft.com/office/drawing/2014/main" id="{794F770F-865E-4F5F-AD14-84E5E57274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0" r="21678" b="-1"/>
          <a:stretch/>
        </p:blipFill>
        <p:spPr bwMode="auto">
          <a:xfrm>
            <a:off x="4957274" y="3429000"/>
            <a:ext cx="1839768" cy="1656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1FD8559-5154-47EC-BFEE-5147B532670F}"/>
              </a:ext>
            </a:extLst>
          </p:cNvPr>
          <p:cNvSpPr txBox="1"/>
          <p:nvPr/>
        </p:nvSpPr>
        <p:spPr>
          <a:xfrm>
            <a:off x="4957274" y="2259449"/>
            <a:ext cx="2205990" cy="800219"/>
          </a:xfrm>
          <a:prstGeom prst="rect">
            <a:avLst/>
          </a:prstGeom>
          <a:noFill/>
        </p:spPr>
        <p:txBody>
          <a:bodyPr wrap="square">
            <a:spAutoFit/>
          </a:bodyPr>
          <a:lstStyle/>
          <a:p>
            <a:r>
              <a:rPr lang="en-US" sz="1400" b="1" dirty="0"/>
              <a:t>La revolution des </a:t>
            </a:r>
            <a:r>
              <a:rPr lang="en-US" sz="1400" b="1" dirty="0" err="1"/>
              <a:t>véhicules</a:t>
            </a:r>
            <a:r>
              <a:rPr lang="en-US" sz="1400" b="1" dirty="0"/>
              <a:t> </a:t>
            </a:r>
            <a:r>
              <a:rPr lang="en-US" sz="1400" b="1" dirty="0" err="1"/>
              <a:t>autonomes</a:t>
            </a:r>
            <a:r>
              <a:rPr lang="en-US" sz="1400" b="1" dirty="0"/>
              <a:t> ?</a:t>
            </a:r>
            <a:br>
              <a:rPr lang="en-US" sz="1400" b="1" dirty="0"/>
            </a:br>
            <a:endParaRPr lang="fr-FR" dirty="0"/>
          </a:p>
        </p:txBody>
      </p:sp>
      <p:pic>
        <p:nvPicPr>
          <p:cNvPr id="8" name="Picture 2" descr="actu_25245_vignette_alaune">
            <a:extLst>
              <a:ext uri="{FF2B5EF4-FFF2-40B4-BE49-F238E27FC236}">
                <a16:creationId xmlns:a16="http://schemas.microsoft.com/office/drawing/2014/main" id="{49F48E10-AAC8-49FA-887B-F05E13866A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84" r="-1" b="-1"/>
          <a:stretch/>
        </p:blipFill>
        <p:spPr bwMode="auto">
          <a:xfrm>
            <a:off x="7711461" y="3429000"/>
            <a:ext cx="2093183" cy="165600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28921F18-2C3B-4708-972C-532B0EF5E4E2}"/>
              </a:ext>
            </a:extLst>
          </p:cNvPr>
          <p:cNvSpPr txBox="1"/>
          <p:nvPr/>
        </p:nvSpPr>
        <p:spPr>
          <a:xfrm>
            <a:off x="7711460" y="2322081"/>
            <a:ext cx="2730397" cy="738664"/>
          </a:xfrm>
          <a:prstGeom prst="rect">
            <a:avLst/>
          </a:prstGeom>
          <a:noFill/>
        </p:spPr>
        <p:txBody>
          <a:bodyPr wrap="square">
            <a:spAutoFit/>
          </a:bodyPr>
          <a:lstStyle/>
          <a:p>
            <a:r>
              <a:rPr lang="en-US" sz="1400" b="1" dirty="0"/>
              <a:t>Une Intelligence </a:t>
            </a:r>
            <a:r>
              <a:rPr lang="en-US" sz="1400" b="1" dirty="0" err="1"/>
              <a:t>Artificielle</a:t>
            </a:r>
            <a:r>
              <a:rPr lang="en-US" sz="1400" b="1" dirty="0"/>
              <a:t> pour </a:t>
            </a:r>
            <a:r>
              <a:rPr lang="en-US" sz="1400" b="1" dirty="0" err="1"/>
              <a:t>favoriser</a:t>
            </a:r>
            <a:r>
              <a:rPr lang="en-US" sz="1400" b="1" dirty="0"/>
              <a:t> </a:t>
            </a:r>
            <a:r>
              <a:rPr lang="en-US" sz="1400" b="1" dirty="0" err="1"/>
              <a:t>l’apprentissage</a:t>
            </a:r>
            <a:r>
              <a:rPr lang="en-US" sz="1400" b="1" dirty="0"/>
              <a:t> des enfants ?</a:t>
            </a:r>
            <a:endParaRPr lang="fr-FR" dirty="0"/>
          </a:p>
        </p:txBody>
      </p:sp>
      <p:sp>
        <p:nvSpPr>
          <p:cNvPr id="10" name="ZoneTexte 9">
            <a:extLst>
              <a:ext uri="{FF2B5EF4-FFF2-40B4-BE49-F238E27FC236}">
                <a16:creationId xmlns:a16="http://schemas.microsoft.com/office/drawing/2014/main" id="{75C478D9-E836-48A9-9E1B-98C2A026FB80}"/>
              </a:ext>
            </a:extLst>
          </p:cNvPr>
          <p:cNvSpPr txBox="1"/>
          <p:nvPr/>
        </p:nvSpPr>
        <p:spPr>
          <a:xfrm>
            <a:off x="7627641" y="5191645"/>
            <a:ext cx="4564359" cy="307777"/>
          </a:xfrm>
          <a:prstGeom prst="rect">
            <a:avLst/>
          </a:prstGeom>
          <a:noFill/>
        </p:spPr>
        <p:txBody>
          <a:bodyPr wrap="square">
            <a:spAutoFit/>
          </a:bodyPr>
          <a:lstStyle/>
          <a:p>
            <a:pPr>
              <a:spcBef>
                <a:spcPts val="1000"/>
              </a:spcBef>
            </a:pPr>
            <a:r>
              <a:rPr lang="en-US" sz="1400" dirty="0">
                <a:latin typeface="+mn-lt"/>
                <a:ea typeface="+mn-ea"/>
                <a:cs typeface="+mn-cs"/>
                <a:hlinkClick r:id="rId6"/>
              </a:rPr>
              <a:t>IA pour </a:t>
            </a:r>
            <a:r>
              <a:rPr lang="en-US" sz="1400" dirty="0" err="1">
                <a:latin typeface="+mn-lt"/>
                <a:ea typeface="+mn-ea"/>
                <a:cs typeface="+mn-cs"/>
                <a:hlinkClick r:id="rId6"/>
              </a:rPr>
              <a:t>éduquer</a:t>
            </a:r>
            <a:r>
              <a:rPr lang="en-US" sz="1400" dirty="0">
                <a:latin typeface="+mn-lt"/>
                <a:ea typeface="+mn-ea"/>
                <a:cs typeface="+mn-cs"/>
                <a:hlinkClick r:id="rId6"/>
              </a:rPr>
              <a:t> </a:t>
            </a:r>
            <a:r>
              <a:rPr lang="en-US" sz="1400" dirty="0" err="1">
                <a:latin typeface="+mn-lt"/>
                <a:ea typeface="+mn-ea"/>
                <a:cs typeface="+mn-cs"/>
                <a:hlinkClick r:id="rId6"/>
              </a:rPr>
              <a:t>Bébé</a:t>
            </a:r>
            <a:endParaRPr lang="en-US" sz="1400" dirty="0">
              <a:latin typeface="+mn-lt"/>
              <a:ea typeface="+mn-ea"/>
              <a:cs typeface="+mn-cs"/>
            </a:endParaRPr>
          </a:p>
        </p:txBody>
      </p:sp>
    </p:spTree>
    <p:extLst>
      <p:ext uri="{BB962C8B-B14F-4D97-AF65-F5344CB8AC3E}">
        <p14:creationId xmlns:p14="http://schemas.microsoft.com/office/powerpoint/2010/main" val="3140539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A1F5A4-ACDB-478A-9780-E9D0FF47FD61}"/>
              </a:ext>
            </a:extLst>
          </p:cNvPr>
          <p:cNvSpPr>
            <a:spLocks noGrp="1"/>
          </p:cNvSpPr>
          <p:nvPr>
            <p:ph type="title"/>
          </p:nvPr>
        </p:nvSpPr>
        <p:spPr/>
        <p:txBody>
          <a:bodyPr/>
          <a:lstStyle/>
          <a:p>
            <a:r>
              <a:rPr lang="fr-FR" sz="4400" dirty="0"/>
              <a:t>CIBLER D'AUTRES FACTEURS DU GASPILLAGE</a:t>
            </a:r>
            <a:endParaRPr lang="fr-FR" dirty="0"/>
          </a:p>
        </p:txBody>
      </p:sp>
      <p:pic>
        <p:nvPicPr>
          <p:cNvPr id="4" name="Image 3">
            <a:extLst>
              <a:ext uri="{FF2B5EF4-FFF2-40B4-BE49-F238E27FC236}">
                <a16:creationId xmlns:a16="http://schemas.microsoft.com/office/drawing/2014/main" id="{56634A1D-7169-4D77-AD2E-FC626AF85F22}"/>
              </a:ext>
            </a:extLst>
          </p:cNvPr>
          <p:cNvPicPr>
            <a:picLocks noChangeAspect="1"/>
          </p:cNvPicPr>
          <p:nvPr/>
        </p:nvPicPr>
        <p:blipFill rotWithShape="1">
          <a:blip r:embed="rId3"/>
          <a:srcRect l="804" t="9012" r="73373" b="13327"/>
          <a:stretch/>
        </p:blipFill>
        <p:spPr>
          <a:xfrm>
            <a:off x="1569360" y="2131585"/>
            <a:ext cx="2304507" cy="3898561"/>
          </a:xfrm>
          <a:prstGeom prst="rect">
            <a:avLst/>
          </a:prstGeom>
        </p:spPr>
      </p:pic>
      <p:pic>
        <p:nvPicPr>
          <p:cNvPr id="5" name="Image 4">
            <a:extLst>
              <a:ext uri="{FF2B5EF4-FFF2-40B4-BE49-F238E27FC236}">
                <a16:creationId xmlns:a16="http://schemas.microsoft.com/office/drawing/2014/main" id="{CE3B64FE-91B9-46E0-99AB-0EBE0611E0E8}"/>
              </a:ext>
            </a:extLst>
          </p:cNvPr>
          <p:cNvPicPr>
            <a:picLocks noChangeAspect="1"/>
          </p:cNvPicPr>
          <p:nvPr/>
        </p:nvPicPr>
        <p:blipFill rotWithShape="1">
          <a:blip r:embed="rId4"/>
          <a:srcRect l="26771" t="8401" r="27799" b="9779"/>
          <a:stretch/>
        </p:blipFill>
        <p:spPr>
          <a:xfrm>
            <a:off x="1309273" y="1564227"/>
            <a:ext cx="2647068" cy="4767517"/>
          </a:xfrm>
          <a:prstGeom prst="rect">
            <a:avLst/>
          </a:prstGeom>
        </p:spPr>
      </p:pic>
      <p:sp>
        <p:nvSpPr>
          <p:cNvPr id="7" name="Rectangle 6">
            <a:extLst>
              <a:ext uri="{FF2B5EF4-FFF2-40B4-BE49-F238E27FC236}">
                <a16:creationId xmlns:a16="http://schemas.microsoft.com/office/drawing/2014/main" id="{D4365590-0D81-499A-A384-02A4857E04CD}"/>
              </a:ext>
            </a:extLst>
          </p:cNvPr>
          <p:cNvSpPr/>
          <p:nvPr/>
        </p:nvSpPr>
        <p:spPr>
          <a:xfrm>
            <a:off x="3391634" y="1588484"/>
            <a:ext cx="7158671" cy="443839"/>
          </a:xfrm>
          <a:prstGeom prst="rect">
            <a:avLst/>
          </a:prstGeom>
        </p:spPr>
        <p:txBody>
          <a:bodyPr wrap="square">
            <a:spAutoFit/>
          </a:bodyPr>
          <a:lstStyle/>
          <a:p>
            <a:pPr algn="ctr"/>
            <a:r>
              <a:rPr lang="fr-FR" sz="2284" dirty="0">
                <a:hlinkClick r:id="rId5"/>
              </a:rPr>
              <a:t>https://cantines-nantes-metropole.web.app</a:t>
            </a:r>
            <a:endParaRPr lang="fr-FR" sz="2284" dirty="0"/>
          </a:p>
        </p:txBody>
      </p:sp>
      <p:sp>
        <p:nvSpPr>
          <p:cNvPr id="8" name="Rectangle 7">
            <a:extLst>
              <a:ext uri="{FF2B5EF4-FFF2-40B4-BE49-F238E27FC236}">
                <a16:creationId xmlns:a16="http://schemas.microsoft.com/office/drawing/2014/main" id="{94C3DA2F-739E-4E8C-A305-C7BB3C2BE641}"/>
              </a:ext>
            </a:extLst>
          </p:cNvPr>
          <p:cNvSpPr/>
          <p:nvPr/>
        </p:nvSpPr>
        <p:spPr>
          <a:xfrm>
            <a:off x="4188897" y="2240039"/>
            <a:ext cx="6631667" cy="1146852"/>
          </a:xfrm>
          <a:prstGeom prst="rect">
            <a:avLst/>
          </a:prstGeom>
        </p:spPr>
        <p:txBody>
          <a:bodyPr wrap="square">
            <a:spAutoFit/>
          </a:bodyPr>
          <a:lstStyle/>
          <a:p>
            <a:pPr marL="326347" indent="-326347">
              <a:buFont typeface="Wingdings" panose="05000000000000000000" pitchFamily="2" charset="2"/>
              <a:buChar char="ü"/>
            </a:pPr>
            <a:endParaRPr lang="fr-FR" sz="2284" dirty="0"/>
          </a:p>
          <a:p>
            <a:pPr marL="326347" indent="-326347">
              <a:buFont typeface="Wingdings" panose="05000000000000000000" pitchFamily="2" charset="2"/>
              <a:buChar char="ü"/>
            </a:pPr>
            <a:endParaRPr lang="fr-FR" sz="2284" dirty="0"/>
          </a:p>
          <a:p>
            <a:pPr marL="326347" indent="-326347" algn="ctr">
              <a:buFont typeface="Wingdings" panose="05000000000000000000" pitchFamily="2" charset="2"/>
              <a:buChar char="ü"/>
            </a:pPr>
            <a:endParaRPr lang="fr-FR" sz="2284" dirty="0"/>
          </a:p>
        </p:txBody>
      </p:sp>
      <p:sp>
        <p:nvSpPr>
          <p:cNvPr id="9" name="ZoneTexte 8">
            <a:extLst>
              <a:ext uri="{FF2B5EF4-FFF2-40B4-BE49-F238E27FC236}">
                <a16:creationId xmlns:a16="http://schemas.microsoft.com/office/drawing/2014/main" id="{EA9C948C-BAE4-453A-AF0B-FE1AAE86711D}"/>
              </a:ext>
            </a:extLst>
          </p:cNvPr>
          <p:cNvSpPr txBox="1"/>
          <p:nvPr/>
        </p:nvSpPr>
        <p:spPr>
          <a:xfrm>
            <a:off x="4280724" y="2041050"/>
            <a:ext cx="7664349" cy="4324767"/>
          </a:xfrm>
          <a:prstGeom prst="rect">
            <a:avLst/>
          </a:prstGeom>
        </p:spPr>
        <p:txBody>
          <a:bodyPr vert="horz" lIns="95975" tIns="47987" rIns="95975" bIns="47987" rtlCol="0" anchor="t">
            <a:noAutofit/>
          </a:bodyPr>
          <a:lstStyle>
            <a:lvl1pPr indent="0">
              <a:spcBef>
                <a:spcPct val="20000"/>
              </a:spcBef>
              <a:buFont typeface="Arial"/>
              <a:buNone/>
              <a:defRPr sz="1600" b="1">
                <a:solidFill>
                  <a:srgbClr val="327BEC"/>
                </a:solidFill>
                <a:latin typeface="Open Sans"/>
                <a:cs typeface="Open Sans"/>
              </a:defRPr>
            </a:lvl1pPr>
            <a:lvl2pPr indent="0">
              <a:spcBef>
                <a:spcPct val="20000"/>
              </a:spcBef>
              <a:buFont typeface="Arial"/>
              <a:buNone/>
              <a:defRPr sz="1600">
                <a:solidFill>
                  <a:srgbClr val="327BEC"/>
                </a:solidFill>
                <a:latin typeface="Open Sans"/>
                <a:cs typeface="Open Sans"/>
              </a:defRPr>
            </a:lvl2pPr>
            <a:lvl3pPr indent="0">
              <a:spcBef>
                <a:spcPct val="20000"/>
              </a:spcBef>
              <a:buFont typeface="Arial"/>
              <a:buNone/>
              <a:defRPr sz="1600">
                <a:solidFill>
                  <a:srgbClr val="327BEC"/>
                </a:solidFill>
                <a:latin typeface="Open Sans"/>
                <a:cs typeface="Open Sans"/>
              </a:defRPr>
            </a:lvl3pPr>
            <a:lvl4pPr marL="1512601" indent="0">
              <a:spcBef>
                <a:spcPct val="20000"/>
              </a:spcBef>
              <a:buFont typeface="Arial"/>
              <a:buNone/>
              <a:defRPr sz="1600">
                <a:solidFill>
                  <a:srgbClr val="327BEC"/>
                </a:solidFill>
                <a:latin typeface="Open Sans"/>
                <a:cs typeface="Open Sans"/>
              </a:defRPr>
            </a:lvl4pPr>
            <a:lvl5pPr indent="0">
              <a:spcBef>
                <a:spcPct val="20000"/>
              </a:spcBef>
              <a:buFont typeface="Arial"/>
              <a:buNone/>
              <a:defRPr sz="1600">
                <a:solidFill>
                  <a:srgbClr val="327BEC"/>
                </a:solidFill>
                <a:latin typeface="Open Sans"/>
                <a:cs typeface="Open Sans"/>
              </a:defRPr>
            </a:lvl5pPr>
            <a:lvl6pPr marL="2773101" indent="-252100">
              <a:spcBef>
                <a:spcPct val="20000"/>
              </a:spcBef>
              <a:buFont typeface="Arial"/>
              <a:buChar char="•"/>
              <a:defRPr sz="2200"/>
            </a:lvl6pPr>
            <a:lvl7pPr marL="3277301" indent="-252100">
              <a:spcBef>
                <a:spcPct val="20000"/>
              </a:spcBef>
              <a:buFont typeface="Arial"/>
              <a:buChar char="•"/>
              <a:defRPr sz="2200"/>
            </a:lvl7pPr>
            <a:lvl8pPr marL="3781501" indent="-252100">
              <a:spcBef>
                <a:spcPct val="20000"/>
              </a:spcBef>
              <a:buFont typeface="Arial"/>
              <a:buChar char="•"/>
              <a:defRPr sz="2200"/>
            </a:lvl8pPr>
            <a:lvl9pPr marL="4285701" indent="-252100">
              <a:spcBef>
                <a:spcPct val="20000"/>
              </a:spcBef>
              <a:buFont typeface="Arial"/>
              <a:buChar char="•"/>
              <a:defRPr sz="2200"/>
            </a:lvl9pPr>
          </a:lstStyle>
          <a:p>
            <a:endParaRPr lang="fr-FR" sz="1523" dirty="0"/>
          </a:p>
          <a:p>
            <a:r>
              <a:rPr lang="fr-FR" sz="1867" dirty="0">
                <a:solidFill>
                  <a:schemeClr val="tx1"/>
                </a:solidFill>
                <a:latin typeface="+mj-lt"/>
              </a:rPr>
              <a:t>En restauration collective plus de la moitié du gaspillage alimentaire est généré par les restes d’assiettes *</a:t>
            </a:r>
          </a:p>
          <a:p>
            <a:endParaRPr lang="fr-FR" sz="1867" dirty="0">
              <a:solidFill>
                <a:schemeClr val="tx1"/>
              </a:solidFill>
              <a:latin typeface="+mj-lt"/>
            </a:endParaRPr>
          </a:p>
          <a:p>
            <a:r>
              <a:rPr lang="fr-FR" sz="1867" dirty="0">
                <a:solidFill>
                  <a:schemeClr val="tx1"/>
                </a:solidFill>
                <a:latin typeface="+mj-lt"/>
              </a:rPr>
              <a:t>Recueillir chaque semaine des informations des établissements sur ces restes permettra à la cuisine centrale d’adapter ses menus </a:t>
            </a:r>
          </a:p>
          <a:p>
            <a:endParaRPr lang="fr-FR" sz="1867" dirty="0">
              <a:solidFill>
                <a:schemeClr val="tx1"/>
              </a:solidFill>
              <a:latin typeface="+mj-lt"/>
            </a:endParaRPr>
          </a:p>
          <a:p>
            <a:r>
              <a:rPr lang="fr-FR" sz="1867" dirty="0">
                <a:solidFill>
                  <a:schemeClr val="tx1"/>
                </a:solidFill>
                <a:latin typeface="+mj-lt"/>
              </a:rPr>
              <a:t>Des algorithmes d’IA pourraient être développés pour aider la cuisine centrale à comprendre les facteurs engendrant les restes d’assiettes </a:t>
            </a:r>
          </a:p>
          <a:p>
            <a:endParaRPr lang="fr-FR" sz="1867" dirty="0">
              <a:solidFill>
                <a:schemeClr val="tx1"/>
              </a:solidFill>
              <a:latin typeface="+mj-lt"/>
            </a:endParaRPr>
          </a:p>
          <a:p>
            <a:r>
              <a:rPr lang="fr-FR" sz="1867" dirty="0">
                <a:solidFill>
                  <a:schemeClr val="tx1"/>
                </a:solidFill>
                <a:latin typeface="+mj-lt"/>
              </a:rPr>
              <a:t>Cette évolution permettrait de rendre l’initiative encore plus efficace</a:t>
            </a:r>
          </a:p>
        </p:txBody>
      </p:sp>
    </p:spTree>
    <p:extLst>
      <p:ext uri="{BB962C8B-B14F-4D97-AF65-F5344CB8AC3E}">
        <p14:creationId xmlns:p14="http://schemas.microsoft.com/office/powerpoint/2010/main" val="779020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DF079D-D41D-4631-AD73-88BCAC856FD6}"/>
              </a:ext>
            </a:extLst>
          </p:cNvPr>
          <p:cNvSpPr>
            <a:spLocks noGrp="1"/>
          </p:cNvSpPr>
          <p:nvPr>
            <p:ph type="title"/>
          </p:nvPr>
        </p:nvSpPr>
        <p:spPr/>
        <p:txBody>
          <a:bodyPr/>
          <a:lstStyle/>
          <a:p>
            <a:r>
              <a:rPr lang="fr-FR"/>
              <a:t>SYNTHÈSE</a:t>
            </a:r>
          </a:p>
        </p:txBody>
      </p:sp>
      <p:sp>
        <p:nvSpPr>
          <p:cNvPr id="3" name="Espace réservé du contenu 2">
            <a:extLst>
              <a:ext uri="{FF2B5EF4-FFF2-40B4-BE49-F238E27FC236}">
                <a16:creationId xmlns:a16="http://schemas.microsoft.com/office/drawing/2014/main" id="{C70E227D-3B68-4257-B125-16F0F9073EB0}"/>
              </a:ext>
            </a:extLst>
          </p:cNvPr>
          <p:cNvSpPr>
            <a:spLocks noGrp="1"/>
          </p:cNvSpPr>
          <p:nvPr>
            <p:ph idx="1"/>
          </p:nvPr>
        </p:nvSpPr>
        <p:spPr>
          <a:xfrm>
            <a:off x="838200" y="1825625"/>
            <a:ext cx="10515600" cy="3081655"/>
          </a:xfrm>
        </p:spPr>
        <p:txBody>
          <a:bodyPr>
            <a:normAutofit fontScale="92500"/>
          </a:bodyPr>
          <a:lstStyle/>
          <a:p>
            <a:pPr marL="0" indent="0" algn="just">
              <a:buNone/>
            </a:pPr>
            <a:r>
              <a:rPr lang="fr-FR" sz="2600" dirty="0"/>
              <a:t>Un projet d'intelligence artificielle implique de </a:t>
            </a:r>
            <a:r>
              <a:rPr lang="fr-FR" sz="2600" b="1" dirty="0">
                <a:solidFill>
                  <a:schemeClr val="accent1"/>
                </a:solidFill>
              </a:rPr>
              <a:t>nombreux acteurs </a:t>
            </a:r>
            <a:r>
              <a:rPr lang="fr-FR" sz="2600" dirty="0"/>
              <a:t>spécialistes de l'IA et non-spécialistes (experts fonctionnels par exemple). C’est donc l’opportunité pour chacun d’entre nous, au sein de notre domaine d’activité, de participer à la création de solutions IA positives et performantes. </a:t>
            </a:r>
          </a:p>
          <a:p>
            <a:pPr algn="just"/>
            <a:endParaRPr lang="fr-FR" sz="2600" dirty="0"/>
          </a:p>
          <a:p>
            <a:pPr marL="0" indent="0" algn="just">
              <a:buNone/>
            </a:pPr>
            <a:r>
              <a:rPr lang="fr-FR" sz="2600" dirty="0"/>
              <a:t>Il se compose de différentes étapes : </a:t>
            </a:r>
            <a:r>
              <a:rPr lang="fr-FR" sz="2600" b="1" dirty="0">
                <a:solidFill>
                  <a:schemeClr val="accent1"/>
                </a:solidFill>
              </a:rPr>
              <a:t>analyse</a:t>
            </a:r>
            <a:r>
              <a:rPr lang="fr-FR" sz="2600" b="1" dirty="0"/>
              <a:t>, </a:t>
            </a:r>
            <a:r>
              <a:rPr lang="fr-FR" sz="2600" b="1" dirty="0">
                <a:solidFill>
                  <a:schemeClr val="accent1"/>
                </a:solidFill>
              </a:rPr>
              <a:t>récupération</a:t>
            </a:r>
            <a:r>
              <a:rPr lang="fr-FR" sz="2600" b="1" dirty="0"/>
              <a:t>, </a:t>
            </a:r>
            <a:r>
              <a:rPr lang="fr-FR" sz="2600" b="1" dirty="0">
                <a:solidFill>
                  <a:schemeClr val="accent1"/>
                </a:solidFill>
              </a:rPr>
              <a:t>nettoyage</a:t>
            </a:r>
            <a:r>
              <a:rPr lang="fr-FR" sz="2600" b="1" dirty="0"/>
              <a:t>, </a:t>
            </a:r>
            <a:r>
              <a:rPr lang="fr-FR" sz="2600" b="1" dirty="0">
                <a:solidFill>
                  <a:schemeClr val="accent1"/>
                </a:solidFill>
              </a:rPr>
              <a:t>exploration</a:t>
            </a:r>
            <a:r>
              <a:rPr lang="fr-FR" sz="2600" b="1" dirty="0"/>
              <a:t> </a:t>
            </a:r>
            <a:r>
              <a:rPr lang="fr-FR" sz="2600" dirty="0"/>
              <a:t>et</a:t>
            </a:r>
            <a:r>
              <a:rPr lang="fr-FR" sz="2600" b="1" dirty="0"/>
              <a:t> </a:t>
            </a:r>
            <a:r>
              <a:rPr lang="fr-FR" sz="2600" b="1" dirty="0">
                <a:solidFill>
                  <a:schemeClr val="accent1"/>
                </a:solidFill>
              </a:rPr>
              <a:t>modélisation</a:t>
            </a:r>
            <a:r>
              <a:rPr lang="fr-FR" sz="2600" b="1" dirty="0"/>
              <a:t> </a:t>
            </a:r>
            <a:r>
              <a:rPr lang="fr-FR" sz="2600" dirty="0"/>
              <a:t>des données, </a:t>
            </a:r>
            <a:r>
              <a:rPr lang="fr-FR" sz="2600" b="1" dirty="0">
                <a:solidFill>
                  <a:schemeClr val="accent1"/>
                </a:solidFill>
              </a:rPr>
              <a:t>évaluation</a:t>
            </a:r>
            <a:r>
              <a:rPr lang="fr-FR" sz="2600" b="1" dirty="0"/>
              <a:t> </a:t>
            </a:r>
            <a:r>
              <a:rPr lang="fr-FR" sz="2600" dirty="0"/>
              <a:t>et</a:t>
            </a:r>
            <a:r>
              <a:rPr lang="fr-FR" sz="2600" b="1" dirty="0"/>
              <a:t> </a:t>
            </a:r>
            <a:r>
              <a:rPr lang="fr-FR" sz="2600" b="1" dirty="0">
                <a:solidFill>
                  <a:schemeClr val="accent1"/>
                </a:solidFill>
              </a:rPr>
              <a:t>interprétation</a:t>
            </a:r>
            <a:r>
              <a:rPr lang="fr-FR" sz="2600" b="1" dirty="0"/>
              <a:t> </a:t>
            </a:r>
            <a:r>
              <a:rPr lang="fr-FR" sz="2600" dirty="0"/>
              <a:t>du modèle établi,</a:t>
            </a:r>
            <a:r>
              <a:rPr lang="fr-FR" sz="2600" b="1" dirty="0"/>
              <a:t> </a:t>
            </a:r>
            <a:r>
              <a:rPr lang="fr-FR" sz="2600" b="1" dirty="0">
                <a:solidFill>
                  <a:schemeClr val="accent1"/>
                </a:solidFill>
              </a:rPr>
              <a:t>mise en production</a:t>
            </a:r>
            <a:r>
              <a:rPr lang="fr-FR" sz="2600" b="1" dirty="0"/>
              <a:t> </a:t>
            </a:r>
            <a:r>
              <a:rPr lang="fr-FR" sz="2600" dirty="0"/>
              <a:t>et</a:t>
            </a:r>
            <a:r>
              <a:rPr lang="fr-FR" sz="2600" b="1" dirty="0"/>
              <a:t> </a:t>
            </a:r>
            <a:r>
              <a:rPr lang="fr-FR" sz="2600" b="1" dirty="0">
                <a:solidFill>
                  <a:schemeClr val="accent1"/>
                </a:solidFill>
              </a:rPr>
              <a:t>maintenance</a:t>
            </a:r>
            <a:r>
              <a:rPr lang="fr-FR" sz="2600" b="1" dirty="0"/>
              <a:t>. </a:t>
            </a:r>
            <a:endParaRPr lang="fr-FR" sz="2600" dirty="0"/>
          </a:p>
          <a:p>
            <a:endParaRPr lang="fr-FR" dirty="0"/>
          </a:p>
        </p:txBody>
      </p:sp>
      <p:pic>
        <p:nvPicPr>
          <p:cNvPr id="15" name="Image 14">
            <a:extLst>
              <a:ext uri="{FF2B5EF4-FFF2-40B4-BE49-F238E27FC236}">
                <a16:creationId xmlns:a16="http://schemas.microsoft.com/office/drawing/2014/main" id="{8AA0C0C9-AE7C-4891-B594-A51B29B22B51}"/>
              </a:ext>
            </a:extLst>
          </p:cNvPr>
          <p:cNvPicPr>
            <a:picLocks noChangeAspect="1"/>
          </p:cNvPicPr>
          <p:nvPr/>
        </p:nvPicPr>
        <p:blipFill>
          <a:blip r:embed="rId3"/>
          <a:stretch>
            <a:fillRect/>
          </a:stretch>
        </p:blipFill>
        <p:spPr>
          <a:xfrm>
            <a:off x="1951740" y="4712010"/>
            <a:ext cx="8288520" cy="1638580"/>
          </a:xfrm>
          <a:prstGeom prst="rect">
            <a:avLst/>
          </a:prstGeom>
        </p:spPr>
      </p:pic>
    </p:spTree>
    <p:extLst>
      <p:ext uri="{BB962C8B-B14F-4D97-AF65-F5344CB8AC3E}">
        <p14:creationId xmlns:p14="http://schemas.microsoft.com/office/powerpoint/2010/main" val="19602740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A59C11-223F-4F9A-87FC-6FFA92F9D97B}"/>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B64201CC-C68D-4F0E-A3F2-924119A48606}"/>
              </a:ext>
            </a:extLst>
          </p:cNvPr>
          <p:cNvSpPr>
            <a:spLocks noGrp="1"/>
          </p:cNvSpPr>
          <p:nvPr>
            <p:ph idx="1"/>
          </p:nvPr>
        </p:nvSpPr>
        <p:spPr/>
        <p:txBody>
          <a:bodyPr/>
          <a:lstStyle/>
          <a:p>
            <a:pPr marL="0" indent="0">
              <a:buNone/>
            </a:pPr>
            <a:r>
              <a:rPr lang="fr-FR" dirty="0">
                <a:solidFill>
                  <a:srgbClr val="212121"/>
                </a:solidFill>
                <a:latin typeface="wf_segoe-ui_normal"/>
              </a:rPr>
              <a:t>D</a:t>
            </a:r>
            <a:r>
              <a:rPr lang="fr-FR" b="0" i="0" dirty="0">
                <a:solidFill>
                  <a:srgbClr val="212121"/>
                </a:solidFill>
                <a:effectLst/>
                <a:latin typeface="wf_segoe-ui_normal"/>
              </a:rPr>
              <a:t>écouvrir de manière pratique l’Intelligence Artificielle</a:t>
            </a:r>
          </a:p>
          <a:p>
            <a:pPr marL="0" indent="0">
              <a:buNone/>
            </a:pPr>
            <a:endParaRPr lang="fr-FR" dirty="0">
              <a:solidFill>
                <a:schemeClr val="bg2"/>
              </a:solidFill>
              <a:latin typeface="wf_segoe-ui_normal"/>
            </a:endParaRPr>
          </a:p>
          <a:p>
            <a:pPr marL="514350" indent="-514350">
              <a:buFont typeface="+mj-lt"/>
              <a:buAutoNum type="arabicPeriod"/>
            </a:pPr>
            <a:r>
              <a:rPr lang="fr-FR" b="0" i="0" dirty="0">
                <a:solidFill>
                  <a:schemeClr val="bg2"/>
                </a:solidFill>
                <a:effectLst/>
                <a:latin typeface="wf_segoe-ui_normal"/>
              </a:rPr>
              <a:t>L’intelligence Artificielle : concrètement qu’est-ce que c’est ?</a:t>
            </a:r>
          </a:p>
          <a:p>
            <a:pPr marL="514350" indent="-514350">
              <a:buFont typeface="+mj-lt"/>
              <a:buAutoNum type="arabicPeriod"/>
            </a:pPr>
            <a:r>
              <a:rPr lang="fr-FR" dirty="0">
                <a:solidFill>
                  <a:schemeClr val="bg1">
                    <a:lumMod val="95000"/>
                  </a:schemeClr>
                </a:solidFill>
                <a:latin typeface="wf_segoe-ui_normal"/>
              </a:rPr>
              <a:t>Les mythes à déconstruire</a:t>
            </a:r>
          </a:p>
          <a:p>
            <a:pPr marL="514350" indent="-514350">
              <a:buFont typeface="+mj-lt"/>
              <a:buAutoNum type="arabicPeriod"/>
            </a:pPr>
            <a:r>
              <a:rPr lang="fr-FR" dirty="0">
                <a:solidFill>
                  <a:schemeClr val="bg1">
                    <a:lumMod val="95000"/>
                  </a:schemeClr>
                </a:solidFill>
                <a:latin typeface="wf_segoe-ui_normal"/>
              </a:rPr>
              <a:t>Ouvrons le capot : une IA et son code</a:t>
            </a:r>
          </a:p>
          <a:p>
            <a:pPr marL="514350" indent="-514350">
              <a:buFont typeface="+mj-lt"/>
              <a:buAutoNum type="arabicPeriod"/>
            </a:pPr>
            <a:r>
              <a:rPr lang="fr-FR" dirty="0">
                <a:solidFill>
                  <a:schemeClr val="bg1">
                    <a:lumMod val="95000"/>
                  </a:schemeClr>
                </a:solidFill>
                <a:latin typeface="wf_segoe-ui_normal"/>
              </a:rPr>
              <a:t>Les principaux cas d’usage </a:t>
            </a:r>
          </a:p>
          <a:p>
            <a:pPr marL="514350" indent="-514350">
              <a:buFont typeface="+mj-lt"/>
              <a:buAutoNum type="arabicPeriod"/>
            </a:pPr>
            <a:r>
              <a:rPr lang="fr-FR" dirty="0">
                <a:solidFill>
                  <a:schemeClr val="bg1">
                    <a:lumMod val="95000"/>
                  </a:schemeClr>
                </a:solidFill>
                <a:latin typeface="wf_segoe-ui_normal"/>
              </a:rPr>
              <a:t>Mettons-nous en situation dans un projet d’IA</a:t>
            </a:r>
          </a:p>
          <a:p>
            <a:pPr marL="514350" indent="-514350">
              <a:buFont typeface="+mj-lt"/>
              <a:buAutoNum type="arabicPeriod"/>
            </a:pPr>
            <a:r>
              <a:rPr lang="fr-FR" dirty="0">
                <a:solidFill>
                  <a:srgbClr val="212121"/>
                </a:solidFill>
                <a:latin typeface="wf_segoe-ui_normal"/>
              </a:rPr>
              <a:t>Ce qu’il faut retenir!</a:t>
            </a:r>
          </a:p>
          <a:p>
            <a:pPr marL="514350" indent="-514350">
              <a:buFont typeface="+mj-lt"/>
              <a:buAutoNum type="arabicPeriod"/>
            </a:pPr>
            <a:endParaRPr lang="fr-FR" dirty="0">
              <a:solidFill>
                <a:srgbClr val="212121"/>
              </a:solidFill>
              <a:latin typeface="wf_segoe-ui_normal"/>
            </a:endParaRPr>
          </a:p>
          <a:p>
            <a:pPr marL="514350" indent="-514350">
              <a:buFont typeface="+mj-lt"/>
              <a:buAutoNum type="arabicPeriod"/>
            </a:pPr>
            <a:endParaRPr lang="fr-FR" b="0" i="0" dirty="0">
              <a:solidFill>
                <a:srgbClr val="212121"/>
              </a:solidFill>
              <a:effectLst/>
              <a:latin typeface="wf_segoe-ui_normal"/>
            </a:endParaRPr>
          </a:p>
          <a:p>
            <a:endParaRPr lang="fr-FR" b="0" i="0" dirty="0">
              <a:solidFill>
                <a:srgbClr val="212121"/>
              </a:solidFill>
              <a:effectLst/>
              <a:latin typeface="wf_segoe-ui_normal"/>
            </a:endParaRPr>
          </a:p>
          <a:p>
            <a:pPr marL="0" indent="0">
              <a:buNone/>
            </a:pPr>
            <a:endParaRPr lang="fr-FR" b="0" i="0" dirty="0">
              <a:solidFill>
                <a:srgbClr val="212121"/>
              </a:solidFill>
              <a:effectLst/>
              <a:latin typeface="wf_segoe-ui_normal"/>
            </a:endParaRPr>
          </a:p>
          <a:p>
            <a:pPr marL="0" indent="0">
              <a:buNone/>
            </a:pPr>
            <a:endParaRPr lang="fr-FR" dirty="0">
              <a:solidFill>
                <a:srgbClr val="212121"/>
              </a:solidFill>
              <a:latin typeface="wf_segoe-ui_normal"/>
            </a:endParaRPr>
          </a:p>
          <a:p>
            <a:endParaRPr lang="fr-FR" b="0" i="0" dirty="0">
              <a:solidFill>
                <a:srgbClr val="212121"/>
              </a:solidFill>
              <a:effectLst/>
              <a:latin typeface="wf_segoe-ui_normal"/>
            </a:endParaRPr>
          </a:p>
        </p:txBody>
      </p:sp>
    </p:spTree>
    <p:extLst>
      <p:ext uri="{BB962C8B-B14F-4D97-AF65-F5344CB8AC3E}">
        <p14:creationId xmlns:p14="http://schemas.microsoft.com/office/powerpoint/2010/main" val="387320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36C43B-366D-4952-BC6D-10C6AFC6727A}"/>
              </a:ext>
            </a:extLst>
          </p:cNvPr>
          <p:cNvSpPr>
            <a:spLocks noGrp="1"/>
          </p:cNvSpPr>
          <p:nvPr>
            <p:ph type="title"/>
          </p:nvPr>
        </p:nvSpPr>
        <p:spPr/>
        <p:txBody>
          <a:bodyPr/>
          <a:lstStyle/>
          <a:p>
            <a:r>
              <a:rPr lang="fr-FR" dirty="0">
                <a:solidFill>
                  <a:srgbClr val="212121"/>
                </a:solidFill>
                <a:latin typeface="wf_segoe-ui_normal"/>
              </a:rPr>
              <a:t>Ce qu’il faut retenir!</a:t>
            </a:r>
            <a:endParaRPr lang="fr-FR" dirty="0"/>
          </a:p>
        </p:txBody>
      </p:sp>
      <p:sp>
        <p:nvSpPr>
          <p:cNvPr id="3" name="Espace réservé du contenu 2">
            <a:extLst>
              <a:ext uri="{FF2B5EF4-FFF2-40B4-BE49-F238E27FC236}">
                <a16:creationId xmlns:a16="http://schemas.microsoft.com/office/drawing/2014/main" id="{73E2657F-AAD5-448A-A954-813CCE55AE8A}"/>
              </a:ext>
            </a:extLst>
          </p:cNvPr>
          <p:cNvSpPr>
            <a:spLocks noGrp="1"/>
          </p:cNvSpPr>
          <p:nvPr>
            <p:ph idx="1"/>
          </p:nvPr>
        </p:nvSpPr>
        <p:spPr/>
        <p:txBody>
          <a:bodyPr>
            <a:normAutofit/>
          </a:bodyPr>
          <a:lstStyle/>
          <a:p>
            <a:pPr algn="just"/>
            <a:r>
              <a:rPr lang="fr-FR" sz="2400" dirty="0"/>
              <a:t>L’</a:t>
            </a:r>
            <a:r>
              <a:rPr lang="fr-FR" sz="2400" b="1" dirty="0"/>
              <a:t>IA = levier majeur de compétitivité</a:t>
            </a:r>
            <a:r>
              <a:rPr lang="fr-FR" sz="2400" dirty="0"/>
              <a:t>. </a:t>
            </a:r>
          </a:p>
          <a:p>
            <a:pPr algn="just"/>
            <a:endParaRPr lang="fr-FR" sz="2400" dirty="0"/>
          </a:p>
          <a:p>
            <a:pPr algn="just"/>
            <a:r>
              <a:rPr lang="fr-FR" sz="2400" dirty="0"/>
              <a:t>Le </a:t>
            </a:r>
            <a:r>
              <a:rPr lang="fr-FR" sz="2400" b="1" dirty="0"/>
              <a:t>coût pour développer </a:t>
            </a:r>
            <a:r>
              <a:rPr lang="fr-FR" sz="2400" dirty="0"/>
              <a:t>des IA est </a:t>
            </a:r>
            <a:r>
              <a:rPr lang="fr-FR" sz="2400" b="1" dirty="0"/>
              <a:t>très faible</a:t>
            </a:r>
            <a:r>
              <a:rPr lang="fr-FR" sz="2400" dirty="0"/>
              <a:t>. </a:t>
            </a:r>
          </a:p>
          <a:p>
            <a:pPr algn="just"/>
            <a:endParaRPr lang="fr-FR" sz="2400" dirty="0"/>
          </a:p>
          <a:p>
            <a:pPr algn="just"/>
            <a:r>
              <a:rPr lang="fr-FR" sz="2400" dirty="0"/>
              <a:t>Techniquement,  ce n’est </a:t>
            </a:r>
            <a:r>
              <a:rPr lang="fr-FR" sz="2400" b="1" dirty="0"/>
              <a:t>pas si compliqué</a:t>
            </a:r>
          </a:p>
          <a:p>
            <a:pPr algn="just"/>
            <a:endParaRPr lang="fr-FR" sz="2400" dirty="0"/>
          </a:p>
          <a:p>
            <a:pPr algn="just"/>
            <a:r>
              <a:rPr lang="fr-FR" sz="2400" dirty="0"/>
              <a:t>Un projet d’IA implique de </a:t>
            </a:r>
            <a:r>
              <a:rPr lang="fr-FR" sz="2400" b="1" dirty="0"/>
              <a:t>nombreux acteurs et de nombreuses étapes</a:t>
            </a:r>
            <a:r>
              <a:rPr lang="fr-FR" sz="2400" dirty="0"/>
              <a:t>. </a:t>
            </a:r>
          </a:p>
          <a:p>
            <a:pPr algn="just"/>
            <a:r>
              <a:rPr lang="fr-FR" sz="2400" dirty="0"/>
              <a:t>Risque important de rejet des utilisateurs, il est important </a:t>
            </a:r>
            <a:r>
              <a:rPr lang="fr-FR" sz="2400" b="1" dirty="0"/>
              <a:t>d’accompagner le changement</a:t>
            </a:r>
          </a:p>
          <a:p>
            <a:pPr algn="just"/>
            <a:endParaRPr lang="fr-FR" sz="2400" dirty="0"/>
          </a:p>
          <a:p>
            <a:endParaRPr lang="fr-FR" dirty="0"/>
          </a:p>
        </p:txBody>
      </p:sp>
    </p:spTree>
    <p:extLst>
      <p:ext uri="{BB962C8B-B14F-4D97-AF65-F5344CB8AC3E}">
        <p14:creationId xmlns:p14="http://schemas.microsoft.com/office/powerpoint/2010/main" val="197785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BBAC54B-930C-4A24-B4C9-3259B50FCBE4}"/>
              </a:ext>
            </a:extLst>
          </p:cNvPr>
          <p:cNvPicPr>
            <a:picLocks noChangeAspect="1"/>
          </p:cNvPicPr>
          <p:nvPr/>
        </p:nvPicPr>
        <p:blipFill>
          <a:blip r:embed="rId3"/>
          <a:stretch>
            <a:fillRect/>
          </a:stretch>
        </p:blipFill>
        <p:spPr>
          <a:xfrm>
            <a:off x="735804" y="1587319"/>
            <a:ext cx="5212669" cy="2880000"/>
          </a:xfrm>
          <a:prstGeom prst="rect">
            <a:avLst/>
          </a:prstGeom>
        </p:spPr>
      </p:pic>
      <p:pic>
        <p:nvPicPr>
          <p:cNvPr id="5" name="Image 4">
            <a:extLst>
              <a:ext uri="{FF2B5EF4-FFF2-40B4-BE49-F238E27FC236}">
                <a16:creationId xmlns:a16="http://schemas.microsoft.com/office/drawing/2014/main" id="{B57185ED-2CE2-4429-ACEF-2B4F296E164D}"/>
              </a:ext>
            </a:extLst>
          </p:cNvPr>
          <p:cNvPicPr>
            <a:picLocks noChangeAspect="1"/>
          </p:cNvPicPr>
          <p:nvPr/>
        </p:nvPicPr>
        <p:blipFill>
          <a:blip r:embed="rId4"/>
          <a:stretch>
            <a:fillRect/>
          </a:stretch>
        </p:blipFill>
        <p:spPr>
          <a:xfrm>
            <a:off x="6095999" y="1587319"/>
            <a:ext cx="5383178" cy="2880000"/>
          </a:xfrm>
          <a:prstGeom prst="rect">
            <a:avLst/>
          </a:prstGeom>
        </p:spPr>
      </p:pic>
    </p:spTree>
    <p:extLst>
      <p:ext uri="{BB962C8B-B14F-4D97-AF65-F5344CB8AC3E}">
        <p14:creationId xmlns:p14="http://schemas.microsoft.com/office/powerpoint/2010/main" val="400474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06EA56-3CC8-41AD-8529-617BDC6CDF09}"/>
              </a:ext>
            </a:extLst>
          </p:cNvPr>
          <p:cNvSpPr>
            <a:spLocks noGrp="1"/>
          </p:cNvSpPr>
          <p:nvPr>
            <p:ph type="title"/>
          </p:nvPr>
        </p:nvSpPr>
        <p:spPr/>
        <p:txBody>
          <a:bodyPr/>
          <a:lstStyle/>
          <a:p>
            <a:r>
              <a:rPr lang="fr-FR" dirty="0"/>
              <a:t>Big data </a:t>
            </a:r>
          </a:p>
        </p:txBody>
      </p:sp>
      <p:sp>
        <p:nvSpPr>
          <p:cNvPr id="3" name="Espace réservé du contenu 2">
            <a:extLst>
              <a:ext uri="{FF2B5EF4-FFF2-40B4-BE49-F238E27FC236}">
                <a16:creationId xmlns:a16="http://schemas.microsoft.com/office/drawing/2014/main" id="{6D5F69F3-D6A0-4EB3-A66C-A16B3693BF45}"/>
              </a:ext>
            </a:extLst>
          </p:cNvPr>
          <p:cNvSpPr>
            <a:spLocks noGrp="1"/>
          </p:cNvSpPr>
          <p:nvPr>
            <p:ph idx="1"/>
          </p:nvPr>
        </p:nvSpPr>
        <p:spPr/>
        <p:txBody>
          <a:bodyPr>
            <a:normAutofit/>
          </a:bodyPr>
          <a:lstStyle/>
          <a:p>
            <a:pPr marL="0" indent="0">
              <a:buNone/>
            </a:pPr>
            <a:r>
              <a:rPr lang="fr-FR" sz="20400" dirty="0"/>
              <a:t>DATA</a:t>
            </a:r>
          </a:p>
        </p:txBody>
      </p:sp>
      <p:pic>
        <p:nvPicPr>
          <p:cNvPr id="4" name="Picture 2" descr="Solutions pour le Big Data et HPC | Altair">
            <a:extLst>
              <a:ext uri="{FF2B5EF4-FFF2-40B4-BE49-F238E27FC236}">
                <a16:creationId xmlns:a16="http://schemas.microsoft.com/office/drawing/2014/main" id="{1D313AAA-837E-4E43-B2DB-BCBC1AF64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26" r="33388" b="1"/>
          <a:stretch/>
        </p:blipFill>
        <p:spPr bwMode="auto">
          <a:xfrm>
            <a:off x="7595794" y="365125"/>
            <a:ext cx="3250908" cy="628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83932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17503</TotalTime>
  <Words>11924</Words>
  <Application>Microsoft Office PowerPoint</Application>
  <PresentationFormat>Grand écran</PresentationFormat>
  <Paragraphs>940</Paragraphs>
  <Slides>73</Slides>
  <Notes>72</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73</vt:i4>
      </vt:variant>
    </vt:vector>
  </HeadingPairs>
  <TitlesOfParts>
    <vt:vector size="88" baseType="lpstr">
      <vt:lpstr>Arial</vt:lpstr>
      <vt:lpstr>Calibri</vt:lpstr>
      <vt:lpstr>Calibri Light</vt:lpstr>
      <vt:lpstr>Candara</vt:lpstr>
      <vt:lpstr>Google Sans</vt:lpstr>
      <vt:lpstr>Liberation Serif</vt:lpstr>
      <vt:lpstr>Open Sans</vt:lpstr>
      <vt:lpstr>OpenSymbol</vt:lpstr>
      <vt:lpstr>Quattrocento Sans</vt:lpstr>
      <vt:lpstr>Segoe UI</vt:lpstr>
      <vt:lpstr>Ubuntu</vt:lpstr>
      <vt:lpstr>Unbutu</vt:lpstr>
      <vt:lpstr>wf_segoe-ui_normal</vt:lpstr>
      <vt:lpstr>Wingdings</vt:lpstr>
      <vt:lpstr>Thème Office</vt:lpstr>
      <vt:lpstr>Intelligence Artificielle</vt:lpstr>
      <vt:lpstr>Objectif et sommaire</vt:lpstr>
      <vt:lpstr>Présentation PowerPoint</vt:lpstr>
      <vt:lpstr>l’IA : concrètement c’est quoi ?</vt:lpstr>
      <vt:lpstr>Nous utilisons quotidiennement des IA, parfois sans même nous en rendre compte</vt:lpstr>
      <vt:lpstr>Les outils de notre quotidien embarquent de nombreuses IA…</vt:lpstr>
      <vt:lpstr>Et ce n’est que le début!</vt:lpstr>
      <vt:lpstr>Présentation PowerPoint</vt:lpstr>
      <vt:lpstr>Big data </vt:lpstr>
      <vt:lpstr>Robotique VS IA</vt:lpstr>
      <vt:lpstr>Quelques repères avant d’aller plus loin</vt:lpstr>
      <vt:lpstr>Zoom sur le machine learning</vt:lpstr>
      <vt:lpstr>Deep learning = optimisation d’une grosse équation mathématique à partir des données à disposition</vt:lpstr>
      <vt:lpstr>ALGORITHME D’IA VS TRADITIONNEL, QUELLE DIFFÉRENCE? </vt:lpstr>
      <vt:lpstr>En synthèse </vt:lpstr>
      <vt:lpstr>Présentation PowerPoint</vt:lpstr>
      <vt:lpstr>« L’intelligence des IA est supérieure à celle des hommes»</vt:lpstr>
      <vt:lpstr>« L’IA fonctionne comme le cerveau humain »</vt:lpstr>
      <vt:lpstr>“Les programmes d’IA sont conscients et auraient des émotions"</vt:lpstr>
      <vt:lpstr>En synthèse</vt:lpstr>
      <vt:lpstr>Présentation PowerPoint</vt:lpstr>
      <vt:lpstr>Découvrons le fonctionnement d’une IA : un moteur de recommandation de films</vt:lpstr>
      <vt:lpstr>Présentation PowerPoint</vt:lpstr>
      <vt:lpstr>Présentation PowerPoint</vt:lpstr>
      <vt:lpstr>Présentation PowerPoint</vt:lpstr>
      <vt:lpstr>Présentation PowerPoint</vt:lpstr>
      <vt:lpstr>Découvrons d’autres IA</vt:lpstr>
      <vt:lpstr>En synthèse </vt:lpstr>
      <vt:lpstr>Présentation PowerPoint</vt:lpstr>
      <vt:lpstr>Creusons les cas d’usage de l’IA</vt:lpstr>
      <vt:lpstr>Réduire le gaspillage alimentaire dans les cantines scolaires</vt:lpstr>
      <vt:lpstr>Maintenance prédictive</vt:lpstr>
      <vt:lpstr>Ventes de biens de consommation</vt:lpstr>
      <vt:lpstr>Prédire le nombre d’appels dans les centres d’appel des banques et des assurances </vt:lpstr>
      <vt:lpstr>Prévision de la fréquentation </vt:lpstr>
      <vt:lpstr>Prévisions du rendement agricole</vt:lpstr>
      <vt:lpstr>Traitement automatique de documents de gestion</vt:lpstr>
      <vt:lpstr>Traitement automatique de documents de gestion</vt:lpstr>
      <vt:lpstr>Computer vision dans le monde agricole</vt:lpstr>
      <vt:lpstr>Domaine agricole : d’autres exemples</vt:lpstr>
      <vt:lpstr>Exemple d’Uber</vt:lpstr>
      <vt:lpstr>Détection par caméra de dangers ou défauts</vt:lpstr>
      <vt:lpstr>L'intelligence artificielle pour trier les  déchets</vt:lpstr>
      <vt:lpstr>Les diagnostics médicaux</vt:lpstr>
      <vt:lpstr>Les chatbots pour améliorer l’expérience client</vt:lpstr>
      <vt:lpstr>Présentation PowerPoint</vt:lpstr>
      <vt:lpstr>Recrutement :le matching CV / Offre d’emploi </vt:lpstr>
      <vt:lpstr>Classification automatique d’emails</vt:lpstr>
      <vt:lpstr>Une sous-catégorie du NLP, le NLG :  Générer du contenu textuel sensé</vt:lpstr>
      <vt:lpstr>KNOWLEDGE MINING : QUELS CAS D’USAGES</vt:lpstr>
      <vt:lpstr>Analyse des motifs d’insatisfaction</vt:lpstr>
      <vt:lpstr>WEB listening pour gérer la réputation d’une marque </vt:lpstr>
      <vt:lpstr>En synthèse </vt:lpstr>
      <vt:lpstr>Présentation PowerPoint</vt:lpstr>
      <vt:lpstr>LES ÉTAPES D’UN PROJET D’INTELLIGENCE ARTIFICIELLE</vt:lpstr>
      <vt:lpstr>MISE EN SITUATION</vt:lpstr>
      <vt:lpstr>PRÉSENTATION DU PROJET</vt:lpstr>
      <vt:lpstr>CONSTITUTION DE L’ÉQUIPE PROJET </vt:lpstr>
      <vt:lpstr>CADREZ VOTRE PROJET D’INTELLIGENCE ARTIFICIELLE</vt:lpstr>
      <vt:lpstr>FONCTIONNEMENT DES CANTINES</vt:lpstr>
      <vt:lpstr>PARTIR DU BESOIN : PROCESSUS ACTUEL – LES PRISES DE DÉCISIONS </vt:lpstr>
      <vt:lpstr>RÉCUPÉRER LES DONNÉES</vt:lpstr>
      <vt:lpstr>NETTOYEZ VOS DONNÉES</vt:lpstr>
      <vt:lpstr>EXPLOREZ VOS DONNÉES</vt:lpstr>
      <vt:lpstr>Exemple du menu</vt:lpstr>
      <vt:lpstr>MODÉLISEZ LES DONNÉES</vt:lpstr>
      <vt:lpstr>ÉVALUEZ ET INTERPRÉTEZ VOS DONNÉES</vt:lpstr>
      <vt:lpstr>LES RÉSULTATS</vt:lpstr>
      <vt:lpstr>ACCOMPAGNER LE CHANGEMENT</vt:lpstr>
      <vt:lpstr>CIBLER D'AUTRES FACTEURS DU GASPILLAGE</vt:lpstr>
      <vt:lpstr>SYNTHÈSE</vt:lpstr>
      <vt:lpstr>Présentation PowerPoint</vt:lpstr>
      <vt:lpstr>Ce qu’il faut retenir!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Usages concrets et avantages de l’intelligence artificielle</dc:title>
  <dc:creator>Maïeul LOMBARD</dc:creator>
  <cp:lastModifiedBy>ElHadji mama guene</cp:lastModifiedBy>
  <cp:revision>63</cp:revision>
  <dcterms:created xsi:type="dcterms:W3CDTF">2021-11-16T12:25:26Z</dcterms:created>
  <dcterms:modified xsi:type="dcterms:W3CDTF">2022-11-27T14:54:33Z</dcterms:modified>
</cp:coreProperties>
</file>